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1"/>
  </p:notesMasterIdLst>
  <p:sldIdLst>
    <p:sldId id="267" r:id="rId2"/>
    <p:sldId id="283" r:id="rId3"/>
    <p:sldId id="526" r:id="rId4"/>
    <p:sldId id="521" r:id="rId5"/>
    <p:sldId id="556" r:id="rId6"/>
    <p:sldId id="525" r:id="rId7"/>
    <p:sldId id="555" r:id="rId8"/>
    <p:sldId id="527" r:id="rId9"/>
    <p:sldId id="528" r:id="rId10"/>
    <p:sldId id="529" r:id="rId11"/>
    <p:sldId id="530" r:id="rId12"/>
    <p:sldId id="531" r:id="rId13"/>
    <p:sldId id="532" r:id="rId14"/>
    <p:sldId id="557" r:id="rId15"/>
    <p:sldId id="533" r:id="rId16"/>
    <p:sldId id="534" r:id="rId17"/>
    <p:sldId id="535" r:id="rId18"/>
    <p:sldId id="536" r:id="rId19"/>
    <p:sldId id="537" r:id="rId20"/>
    <p:sldId id="538" r:id="rId21"/>
    <p:sldId id="539" r:id="rId22"/>
    <p:sldId id="540" r:id="rId23"/>
    <p:sldId id="549" r:id="rId24"/>
    <p:sldId id="541" r:id="rId25"/>
    <p:sldId id="550" r:id="rId26"/>
    <p:sldId id="551" r:id="rId27"/>
    <p:sldId id="552" r:id="rId28"/>
    <p:sldId id="553" r:id="rId29"/>
    <p:sldId id="554" r:id="rId30"/>
    <p:sldId id="543" r:id="rId31"/>
    <p:sldId id="544" r:id="rId32"/>
    <p:sldId id="545" r:id="rId33"/>
    <p:sldId id="546" r:id="rId34"/>
    <p:sldId id="547" r:id="rId35"/>
    <p:sldId id="548" r:id="rId36"/>
    <p:sldId id="486" r:id="rId37"/>
    <p:sldId id="511" r:id="rId38"/>
    <p:sldId id="475" r:id="rId39"/>
    <p:sldId id="498" r:id="rId40"/>
    <p:sldId id="490" r:id="rId41"/>
    <p:sldId id="487" r:id="rId42"/>
    <p:sldId id="489" r:id="rId43"/>
    <p:sldId id="488" r:id="rId44"/>
    <p:sldId id="558" r:id="rId45"/>
    <p:sldId id="425" r:id="rId46"/>
    <p:sldId id="559" r:id="rId47"/>
    <p:sldId id="472" r:id="rId48"/>
    <p:sldId id="319" r:id="rId49"/>
    <p:sldId id="318" r:id="rId50"/>
    <p:sldId id="522" r:id="rId51"/>
    <p:sldId id="499" r:id="rId52"/>
    <p:sldId id="517" r:id="rId53"/>
    <p:sldId id="560" r:id="rId54"/>
    <p:sldId id="501" r:id="rId55"/>
    <p:sldId id="503" r:id="rId56"/>
    <p:sldId id="512" r:id="rId57"/>
    <p:sldId id="504" r:id="rId58"/>
    <p:sldId id="505" r:id="rId59"/>
    <p:sldId id="510" r:id="rId60"/>
    <p:sldId id="506" r:id="rId61"/>
    <p:sldId id="507" r:id="rId62"/>
    <p:sldId id="518" r:id="rId63"/>
    <p:sldId id="509" r:id="rId64"/>
    <p:sldId id="513" r:id="rId65"/>
    <p:sldId id="378" r:id="rId66"/>
    <p:sldId id="561" r:id="rId67"/>
    <p:sldId id="562" r:id="rId68"/>
    <p:sldId id="288" r:id="rId69"/>
    <p:sldId id="383" r:id="rId70"/>
    <p:sldId id="385" r:id="rId71"/>
    <p:sldId id="334" r:id="rId72"/>
    <p:sldId id="519" r:id="rId73"/>
    <p:sldId id="375" r:id="rId74"/>
    <p:sldId id="302" r:id="rId75"/>
    <p:sldId id="258" r:id="rId76"/>
    <p:sldId id="304" r:id="rId77"/>
    <p:sldId id="514" r:id="rId78"/>
    <p:sldId id="515" r:id="rId79"/>
    <p:sldId id="523"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29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CC78F3-B520-4883-8911-C7D60267B0A2}" v="147" dt="2025-09-23T03:02:46.3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808" autoAdjust="0"/>
  </p:normalViewPr>
  <p:slideViewPr>
    <p:cSldViewPr snapToGrid="0">
      <p:cViewPr varScale="1">
        <p:scale>
          <a:sx n="84" d="100"/>
          <a:sy n="84" d="100"/>
        </p:scale>
        <p:origin x="14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E5D97C-276A-AE44-997F-8F6B73947A13}"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B501FE-6A41-6947-8867-98CC2971DC28}" type="slidenum">
              <a:rPr lang="en-US" smtClean="0"/>
              <a:t>‹#›</a:t>
            </a:fld>
            <a:endParaRPr lang="en-US"/>
          </a:p>
        </p:txBody>
      </p:sp>
    </p:spTree>
    <p:extLst>
      <p:ext uri="{BB962C8B-B14F-4D97-AF65-F5344CB8AC3E}">
        <p14:creationId xmlns:p14="http://schemas.microsoft.com/office/powerpoint/2010/main" val="1403439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Differences:</a:t>
            </a: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Ethics often comes from a group or external standard, while morals are personal beliefs. </a:t>
            </a:r>
          </a:p>
          <a:p>
            <a:r>
              <a:rPr lang="en-US" sz="1200" b="1" i="0" kern="1200" dirty="0">
                <a:solidFill>
                  <a:schemeClr val="tx1"/>
                </a:solidFill>
                <a:effectLst/>
                <a:latin typeface="+mn-lt"/>
                <a:ea typeface="+mn-ea"/>
                <a:cs typeface="+mn-cs"/>
              </a:rPr>
              <a:t>Scope:</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Ethics can be considered a framework for applying moral principles, while morals are the foundational principles themselves. </a:t>
            </a:r>
          </a:p>
          <a:p>
            <a:r>
              <a:rPr lang="en-US" sz="1200" b="1" i="0" kern="1200" dirty="0">
                <a:solidFill>
                  <a:schemeClr val="tx1"/>
                </a:solidFill>
                <a:effectLst/>
                <a:latin typeface="+mn-lt"/>
                <a:ea typeface="+mn-ea"/>
                <a:cs typeface="+mn-cs"/>
              </a:rPr>
              <a:t>Context:</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Ethics is often applied to specific fields or dilemmas, whereas morals are a broader guide for a person's overall life and conduct. </a:t>
            </a:r>
          </a:p>
          <a:p>
            <a:endParaRPr lang="en-US" dirty="0"/>
          </a:p>
        </p:txBody>
      </p:sp>
      <p:sp>
        <p:nvSpPr>
          <p:cNvPr id="4" name="Slide Number Placeholder 3"/>
          <p:cNvSpPr>
            <a:spLocks noGrp="1"/>
          </p:cNvSpPr>
          <p:nvPr>
            <p:ph type="sldNum" sz="quarter" idx="5"/>
          </p:nvPr>
        </p:nvSpPr>
        <p:spPr/>
        <p:txBody>
          <a:bodyPr/>
          <a:lstStyle/>
          <a:p>
            <a:fld id="{32B501FE-6A41-6947-8867-98CC2971DC28}" type="slidenum">
              <a:rPr lang="en-US" smtClean="0"/>
              <a:t>5</a:t>
            </a:fld>
            <a:endParaRPr lang="en-US"/>
          </a:p>
        </p:txBody>
      </p:sp>
    </p:spTree>
    <p:extLst>
      <p:ext uri="{BB962C8B-B14F-4D97-AF65-F5344CB8AC3E}">
        <p14:creationId xmlns:p14="http://schemas.microsoft.com/office/powerpoint/2010/main" val="3882629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24242"/>
                </a:solidFill>
                <a:effectLst/>
                <a:latin typeface="Lora" pitchFamily="2" charset="0"/>
              </a:rPr>
              <a:t>Stigma. And stigma definitely affects health, in a number of ways. This slide shows a study from India which looks at the stigma surrounding TB. We treated a pt a couple of years ago that dealt with some of this, and we see the effects of stigma on a regular basis. There are some cultural aspects to this, but we see it across all cultures, across income levels, across all the lines. One of my pts, born and raised right here in Austin repeatedly denied that she had TB. (next slide)</a:t>
            </a:r>
            <a:endParaRPr lang="en-US" b="0" i="0" dirty="0">
              <a:effectLst/>
              <a:latin typeface="Lora" pitchFamily="2" charset="0"/>
            </a:endParaRPr>
          </a:p>
          <a:p>
            <a:endParaRPr lang="en-US" dirty="0"/>
          </a:p>
        </p:txBody>
      </p:sp>
      <p:sp>
        <p:nvSpPr>
          <p:cNvPr id="4" name="Slide Number Placeholder 3"/>
          <p:cNvSpPr>
            <a:spLocks noGrp="1"/>
          </p:cNvSpPr>
          <p:nvPr>
            <p:ph type="sldNum" sz="quarter" idx="5"/>
          </p:nvPr>
        </p:nvSpPr>
        <p:spPr/>
        <p:txBody>
          <a:bodyPr/>
          <a:lstStyle/>
          <a:p>
            <a:fld id="{32B501FE-6A41-6947-8867-98CC2971DC28}" type="slidenum">
              <a:rPr lang="en-US" smtClean="0"/>
              <a:t>30</a:t>
            </a:fld>
            <a:endParaRPr lang="en-US"/>
          </a:p>
        </p:txBody>
      </p:sp>
    </p:spTree>
    <p:extLst>
      <p:ext uri="{BB962C8B-B14F-4D97-AF65-F5344CB8AC3E}">
        <p14:creationId xmlns:p14="http://schemas.microsoft.com/office/powerpoint/2010/main" val="2486725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think we are getting a bit better about accepting that HIV is a chronic </a:t>
            </a:r>
            <a:r>
              <a:rPr lang="en-US" dirty="0" err="1"/>
              <a:t>dz</a:t>
            </a:r>
            <a:r>
              <a:rPr lang="en-US" dirty="0"/>
              <a:t> that can generally be controlled, though certainly there is still plenty of stigma about it; and many other countries have not gotten to where we are yet (and again, we are still evolving too!) But stigma harms those who need health care wherever they are if it keeps them from accessing that care. Some people won’t even get tested because getting tested could lead to a diagnosis which could bring them more stigma, which could lead to social isolation, depression, withdrawal. But education and talking about the topic actually helps, and reduces stigma.</a:t>
            </a:r>
          </a:p>
          <a:p>
            <a:endParaRPr lang="en-US" dirty="0"/>
          </a:p>
        </p:txBody>
      </p:sp>
      <p:sp>
        <p:nvSpPr>
          <p:cNvPr id="4" name="Slide Number Placeholder 3"/>
          <p:cNvSpPr>
            <a:spLocks noGrp="1"/>
          </p:cNvSpPr>
          <p:nvPr>
            <p:ph type="sldNum" sz="quarter" idx="5"/>
          </p:nvPr>
        </p:nvSpPr>
        <p:spPr/>
        <p:txBody>
          <a:bodyPr/>
          <a:lstStyle/>
          <a:p>
            <a:fld id="{32B501FE-6A41-6947-8867-98CC2971DC28}" type="slidenum">
              <a:rPr lang="en-US" smtClean="0"/>
              <a:t>31</a:t>
            </a:fld>
            <a:endParaRPr lang="en-US"/>
          </a:p>
        </p:txBody>
      </p:sp>
    </p:spTree>
    <p:extLst>
      <p:ext uri="{BB962C8B-B14F-4D97-AF65-F5344CB8AC3E}">
        <p14:creationId xmlns:p14="http://schemas.microsoft.com/office/powerpoint/2010/main" val="3853685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the financial hardship TB causes. The very moment we diagnose someone with TB, we also take away some of their individual rights and freedoms. We put them in isolation and tell them that because of the infectiousness of their condition &amp; the seriousness of the illness itself, we are obligated to protect the public. Most people rely on their income to pay for life’s necessities; if they are the only one working in the home and they don’t have savings or insurance that covers loss of income, then such an order can be devastating. The lower you go down the income/assets scale the less likely you are to have savings to cover this loss of income.</a:t>
            </a:r>
          </a:p>
        </p:txBody>
      </p:sp>
      <p:sp>
        <p:nvSpPr>
          <p:cNvPr id="4" name="Slide Number Placeholder 3"/>
          <p:cNvSpPr>
            <a:spLocks noGrp="1"/>
          </p:cNvSpPr>
          <p:nvPr>
            <p:ph type="sldNum" sz="quarter" idx="5"/>
          </p:nvPr>
        </p:nvSpPr>
        <p:spPr/>
        <p:txBody>
          <a:bodyPr/>
          <a:lstStyle/>
          <a:p>
            <a:fld id="{BDD828F4-1A8E-464F-A1B0-C3AB840F90EF}" type="slidenum">
              <a:rPr lang="en-US" smtClean="0"/>
              <a:t>36</a:t>
            </a:fld>
            <a:endParaRPr lang="en-US"/>
          </a:p>
        </p:txBody>
      </p:sp>
    </p:spTree>
    <p:extLst>
      <p:ext uri="{BB962C8B-B14F-4D97-AF65-F5344CB8AC3E}">
        <p14:creationId xmlns:p14="http://schemas.microsoft.com/office/powerpoint/2010/main" val="2899621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the financial hardship TB causes. The very moment we diagnose someone with TB, we also take away some of their individual rights and freedoms. We put them in isolation and tell them that because of the infectiousness of their condition &amp; the seriousness of the illness itself, we are obligated to protect the public. Most people rely on their income to pay for life’s necessities; if they are the only one working in the home and they don’t have savings or insurance that covers loss of income, then such an order can be devastating. The lower you go down the income/assets scale the less likely you are to have savings to cover this loss of income.</a:t>
            </a:r>
          </a:p>
        </p:txBody>
      </p:sp>
      <p:sp>
        <p:nvSpPr>
          <p:cNvPr id="4" name="Slide Number Placeholder 3"/>
          <p:cNvSpPr>
            <a:spLocks noGrp="1"/>
          </p:cNvSpPr>
          <p:nvPr>
            <p:ph type="sldNum" sz="quarter" idx="5"/>
          </p:nvPr>
        </p:nvSpPr>
        <p:spPr/>
        <p:txBody>
          <a:bodyPr/>
          <a:lstStyle/>
          <a:p>
            <a:fld id="{BDD828F4-1A8E-464F-A1B0-C3AB840F90EF}" type="slidenum">
              <a:rPr lang="en-US" smtClean="0"/>
              <a:t>38</a:t>
            </a:fld>
            <a:endParaRPr lang="en-US"/>
          </a:p>
        </p:txBody>
      </p:sp>
    </p:spTree>
    <p:extLst>
      <p:ext uri="{BB962C8B-B14F-4D97-AF65-F5344CB8AC3E}">
        <p14:creationId xmlns:p14="http://schemas.microsoft.com/office/powerpoint/2010/main" val="4245765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the financial hardship TB causes. The very moment we diagnose someone with TB, we also take away some of their individual rights and freedoms. We put them in isolation and tell them that because of the infectiousness of their condition &amp; the seriousness of the illness itself, we are obligated to protect the public. Most people rely on their income to pay for life’s necessities; if they are the only one working in the home and they don’t have savings or insurance that covers loss of income, then such an order can be devastating. The lower you go down the income/assets scale the less likely you are to have savings to cover this loss of income.</a:t>
            </a:r>
          </a:p>
        </p:txBody>
      </p:sp>
      <p:sp>
        <p:nvSpPr>
          <p:cNvPr id="4" name="Slide Number Placeholder 3"/>
          <p:cNvSpPr>
            <a:spLocks noGrp="1"/>
          </p:cNvSpPr>
          <p:nvPr>
            <p:ph type="sldNum" sz="quarter" idx="5"/>
          </p:nvPr>
        </p:nvSpPr>
        <p:spPr/>
        <p:txBody>
          <a:bodyPr/>
          <a:lstStyle/>
          <a:p>
            <a:fld id="{BDD828F4-1A8E-464F-A1B0-C3AB840F90EF}" type="slidenum">
              <a:rPr lang="en-US" smtClean="0"/>
              <a:t>40</a:t>
            </a:fld>
            <a:endParaRPr lang="en-US"/>
          </a:p>
        </p:txBody>
      </p:sp>
    </p:spTree>
    <p:extLst>
      <p:ext uri="{BB962C8B-B14F-4D97-AF65-F5344CB8AC3E}">
        <p14:creationId xmlns:p14="http://schemas.microsoft.com/office/powerpoint/2010/main" val="1878331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clinic this is how we address it</a:t>
            </a:r>
          </a:p>
          <a:p>
            <a:r>
              <a:rPr lang="en-US" dirty="0"/>
              <a:t>But even these things have barriers</a:t>
            </a:r>
          </a:p>
          <a:p>
            <a:r>
              <a:rPr lang="en-US" dirty="0"/>
              <a:t>-Management of TB must follow minimum state standards, which can result in extended isolation periods</a:t>
            </a:r>
          </a:p>
          <a:p>
            <a:r>
              <a:rPr lang="en-US" dirty="0"/>
              <a:t>-Budget cuts are the norm, and there is, I think, the sense that more loom large; everyone I think its nervous about the immediate future Will this service even be around?</a:t>
            </a:r>
          </a:p>
          <a:p>
            <a:r>
              <a:rPr lang="en-US" dirty="0"/>
              <a:t>I guess that’s one way to ease the financial burden of TB… if we don’t have a PHD to tx them, then they don’t have to stay out of work… But I will argue that is not the best way of handling TB.</a:t>
            </a:r>
          </a:p>
        </p:txBody>
      </p:sp>
      <p:sp>
        <p:nvSpPr>
          <p:cNvPr id="4" name="Slide Number Placeholder 3"/>
          <p:cNvSpPr>
            <a:spLocks noGrp="1"/>
          </p:cNvSpPr>
          <p:nvPr>
            <p:ph type="sldNum" sz="quarter" idx="5"/>
          </p:nvPr>
        </p:nvSpPr>
        <p:spPr/>
        <p:txBody>
          <a:bodyPr/>
          <a:lstStyle/>
          <a:p>
            <a:fld id="{BDD828F4-1A8E-464F-A1B0-C3AB840F90EF}" type="slidenum">
              <a:rPr lang="en-US" smtClean="0"/>
              <a:t>41</a:t>
            </a:fld>
            <a:endParaRPr lang="en-US"/>
          </a:p>
        </p:txBody>
      </p:sp>
    </p:spTree>
    <p:extLst>
      <p:ext uri="{BB962C8B-B14F-4D97-AF65-F5344CB8AC3E}">
        <p14:creationId xmlns:p14="http://schemas.microsoft.com/office/powerpoint/2010/main" val="268358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clinic this is how we address it</a:t>
            </a:r>
          </a:p>
          <a:p>
            <a:r>
              <a:rPr lang="en-US" dirty="0"/>
              <a:t>But even these things have barriers</a:t>
            </a:r>
          </a:p>
          <a:p>
            <a:r>
              <a:rPr lang="en-US" dirty="0"/>
              <a:t>-Management of TB must follow minimum state standards, which can result in extended isolation periods</a:t>
            </a:r>
          </a:p>
          <a:p>
            <a:r>
              <a:rPr lang="en-US" dirty="0"/>
              <a:t>-Budget cuts are the norm, and there is, I think, the sense that more loom large; everyone I think its nervous about the immediate future Will this service even be around?</a:t>
            </a:r>
          </a:p>
          <a:p>
            <a:r>
              <a:rPr lang="en-US" dirty="0"/>
              <a:t>I guess that’s one way to ease the financial burden of TB… if we don’t have a PHD to tx them, then they don’t have to stay out of work… But I will argue that is not the best way of handling TB.</a:t>
            </a:r>
          </a:p>
        </p:txBody>
      </p:sp>
      <p:sp>
        <p:nvSpPr>
          <p:cNvPr id="4" name="Slide Number Placeholder 3"/>
          <p:cNvSpPr>
            <a:spLocks noGrp="1"/>
          </p:cNvSpPr>
          <p:nvPr>
            <p:ph type="sldNum" sz="quarter" idx="5"/>
          </p:nvPr>
        </p:nvSpPr>
        <p:spPr/>
        <p:txBody>
          <a:bodyPr/>
          <a:lstStyle/>
          <a:p>
            <a:fld id="{BDD828F4-1A8E-464F-A1B0-C3AB840F90EF}" type="slidenum">
              <a:rPr lang="en-US" smtClean="0"/>
              <a:t>42</a:t>
            </a:fld>
            <a:endParaRPr lang="en-US"/>
          </a:p>
        </p:txBody>
      </p:sp>
    </p:spTree>
    <p:extLst>
      <p:ext uri="{BB962C8B-B14F-4D97-AF65-F5344CB8AC3E}">
        <p14:creationId xmlns:p14="http://schemas.microsoft.com/office/powerpoint/2010/main" val="163643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The financial burden caused by tuberculosis (TB) can be eased through several strategies, primarily focusing on social protection measures and economic support.</a:t>
            </a:r>
          </a:p>
          <a:p>
            <a:endParaRPr lang="en-US" dirty="0"/>
          </a:p>
        </p:txBody>
      </p:sp>
      <p:sp>
        <p:nvSpPr>
          <p:cNvPr id="4" name="Slide Number Placeholder 3"/>
          <p:cNvSpPr>
            <a:spLocks noGrp="1"/>
          </p:cNvSpPr>
          <p:nvPr>
            <p:ph type="sldNum" sz="quarter" idx="5"/>
          </p:nvPr>
        </p:nvSpPr>
        <p:spPr/>
        <p:txBody>
          <a:bodyPr/>
          <a:lstStyle/>
          <a:p>
            <a:fld id="{BDD828F4-1A8E-464F-A1B0-C3AB840F90EF}" type="slidenum">
              <a:rPr lang="en-US" smtClean="0"/>
              <a:t>43</a:t>
            </a:fld>
            <a:endParaRPr lang="en-US"/>
          </a:p>
        </p:txBody>
      </p:sp>
    </p:spTree>
    <p:extLst>
      <p:ext uri="{BB962C8B-B14F-4D97-AF65-F5344CB8AC3E}">
        <p14:creationId xmlns:p14="http://schemas.microsoft.com/office/powerpoint/2010/main" val="2814171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side to finances is funding of TB prevention &amp; treatment</a:t>
            </a:r>
          </a:p>
          <a:p>
            <a:r>
              <a:rPr lang="en-US" dirty="0"/>
              <a:t>A bit more in a moment about the UN Sustainable Goals </a:t>
            </a:r>
          </a:p>
        </p:txBody>
      </p:sp>
      <p:sp>
        <p:nvSpPr>
          <p:cNvPr id="4" name="Slide Number Placeholder 3"/>
          <p:cNvSpPr>
            <a:spLocks noGrp="1"/>
          </p:cNvSpPr>
          <p:nvPr>
            <p:ph type="sldNum" sz="quarter" idx="5"/>
          </p:nvPr>
        </p:nvSpPr>
        <p:spPr/>
        <p:txBody>
          <a:bodyPr/>
          <a:lstStyle/>
          <a:p>
            <a:fld id="{BDD828F4-1A8E-464F-A1B0-C3AB840F90EF}" type="slidenum">
              <a:rPr lang="en-US" smtClean="0"/>
              <a:t>45</a:t>
            </a:fld>
            <a:endParaRPr lang="en-US"/>
          </a:p>
        </p:txBody>
      </p:sp>
    </p:spTree>
    <p:extLst>
      <p:ext uri="{BB962C8B-B14F-4D97-AF65-F5344CB8AC3E}">
        <p14:creationId xmlns:p14="http://schemas.microsoft.com/office/powerpoint/2010/main" val="3686621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13690-AD8A-B154-4442-D6F78FAE54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B0C6C-7F66-21F5-CAE3-530EFEE81B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4A900-867C-8D7E-20D7-6BD781162394}"/>
              </a:ext>
            </a:extLst>
          </p:cNvPr>
          <p:cNvSpPr>
            <a:spLocks noGrp="1"/>
          </p:cNvSpPr>
          <p:nvPr>
            <p:ph type="body" idx="1"/>
          </p:nvPr>
        </p:nvSpPr>
        <p:spPr/>
        <p:txBody>
          <a:bodyPr/>
          <a:lstStyle/>
          <a:p>
            <a:r>
              <a:rPr lang="en-US" dirty="0"/>
              <a:t>These BRICS countries are definitely NOT where we need to decrease funding!! these are high-MDR. We don’t want TB to get out of control, and I would add a few “</a:t>
            </a:r>
            <a:r>
              <a:rPr lang="en-US" dirty="0" err="1"/>
              <a:t>reallys</a:t>
            </a:r>
            <a:r>
              <a:rPr lang="en-US" dirty="0"/>
              <a:t>… as in really </a:t>
            </a:r>
            <a:r>
              <a:rPr lang="en-US" dirty="0" err="1"/>
              <a:t>really</a:t>
            </a:r>
            <a:r>
              <a:rPr lang="en-US" dirty="0"/>
              <a:t> </a:t>
            </a:r>
            <a:r>
              <a:rPr lang="en-US" dirty="0" err="1"/>
              <a:t>really</a:t>
            </a:r>
            <a:r>
              <a:rPr lang="en-US" dirty="0"/>
              <a:t> to MDR getting to be a worse problem, which already starts at “dire”</a:t>
            </a:r>
          </a:p>
        </p:txBody>
      </p:sp>
      <p:sp>
        <p:nvSpPr>
          <p:cNvPr id="4" name="Slide Number Placeholder 3">
            <a:extLst>
              <a:ext uri="{FF2B5EF4-FFF2-40B4-BE49-F238E27FC236}">
                <a16:creationId xmlns:a16="http://schemas.microsoft.com/office/drawing/2014/main" id="{D111E158-FEA9-0A0E-F35C-E432DE7C91BB}"/>
              </a:ext>
            </a:extLst>
          </p:cNvPr>
          <p:cNvSpPr>
            <a:spLocks noGrp="1"/>
          </p:cNvSpPr>
          <p:nvPr>
            <p:ph type="sldNum" sz="quarter" idx="5"/>
          </p:nvPr>
        </p:nvSpPr>
        <p:spPr/>
        <p:txBody>
          <a:bodyPr/>
          <a:lstStyle/>
          <a:p>
            <a:fld id="{BDD828F4-1A8E-464F-A1B0-C3AB840F90EF}" type="slidenum">
              <a:rPr lang="en-US" smtClean="0"/>
              <a:t>46</a:t>
            </a:fld>
            <a:endParaRPr lang="en-US"/>
          </a:p>
        </p:txBody>
      </p:sp>
    </p:spTree>
    <p:extLst>
      <p:ext uri="{BB962C8B-B14F-4D97-AF65-F5344CB8AC3E}">
        <p14:creationId xmlns:p14="http://schemas.microsoft.com/office/powerpoint/2010/main" val="3519149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501FE-6A41-6947-8867-98CC2971DC28}" type="slidenum">
              <a:rPr lang="en-US" smtClean="0"/>
              <a:t>10</a:t>
            </a:fld>
            <a:endParaRPr lang="en-US"/>
          </a:p>
        </p:txBody>
      </p:sp>
    </p:spTree>
    <p:extLst>
      <p:ext uri="{BB962C8B-B14F-4D97-AF65-F5344CB8AC3E}">
        <p14:creationId xmlns:p14="http://schemas.microsoft.com/office/powerpoint/2010/main" val="2807302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BRICS countries are definitely NOT where we need to decrease funding!! these are high-MDR. We don’t want TB to get out of control, and I would add a few “</a:t>
            </a:r>
            <a:r>
              <a:rPr lang="en-US" dirty="0" err="1"/>
              <a:t>reallys</a:t>
            </a:r>
            <a:r>
              <a:rPr lang="en-US" dirty="0"/>
              <a:t>… as in really </a:t>
            </a:r>
            <a:r>
              <a:rPr lang="en-US" dirty="0" err="1"/>
              <a:t>really</a:t>
            </a:r>
            <a:r>
              <a:rPr lang="en-US" dirty="0"/>
              <a:t> </a:t>
            </a:r>
            <a:r>
              <a:rPr lang="en-US" dirty="0" err="1"/>
              <a:t>really</a:t>
            </a:r>
            <a:r>
              <a:rPr lang="en-US" dirty="0"/>
              <a:t> to MDR getting to be a worse problem, which already starts at “dire”</a:t>
            </a:r>
          </a:p>
        </p:txBody>
      </p:sp>
      <p:sp>
        <p:nvSpPr>
          <p:cNvPr id="4" name="Slide Number Placeholder 3"/>
          <p:cNvSpPr>
            <a:spLocks noGrp="1"/>
          </p:cNvSpPr>
          <p:nvPr>
            <p:ph type="sldNum" sz="quarter" idx="5"/>
          </p:nvPr>
        </p:nvSpPr>
        <p:spPr/>
        <p:txBody>
          <a:bodyPr/>
          <a:lstStyle/>
          <a:p>
            <a:fld id="{BDD828F4-1A8E-464F-A1B0-C3AB840F90EF}" type="slidenum">
              <a:rPr lang="en-US" smtClean="0"/>
              <a:t>47</a:t>
            </a:fld>
            <a:endParaRPr lang="en-US"/>
          </a:p>
        </p:txBody>
      </p:sp>
    </p:spTree>
    <p:extLst>
      <p:ext uri="{BB962C8B-B14F-4D97-AF65-F5344CB8AC3E}">
        <p14:creationId xmlns:p14="http://schemas.microsoft.com/office/powerpoint/2010/main" val="2125717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TB is the largest killer among communicable diseases in the 15 to 49 age group, when humans are most productive. TB accounts for the highest DALYs or workdays lost each year among the communicable diseases. TB is the leading cause of death among people with HIV. A well ventilated room that allows sunlight reduces risk of TB transmission. Treating a drug-resistant TB case can cost as much as US$ 5000. A dollar invested in TB gives a return of  $43 </a:t>
            </a:r>
          </a:p>
        </p:txBody>
      </p:sp>
      <p:sp>
        <p:nvSpPr>
          <p:cNvPr id="4" name="Slide Number Placeholder 3"/>
          <p:cNvSpPr>
            <a:spLocks noGrp="1"/>
          </p:cNvSpPr>
          <p:nvPr>
            <p:ph type="sldNum" sz="quarter" idx="10"/>
          </p:nvPr>
        </p:nvSpPr>
        <p:spPr/>
        <p:txBody>
          <a:bodyPr/>
          <a:lstStyle/>
          <a:p>
            <a:fld id="{BDD828F4-1A8E-464F-A1B0-C3AB840F90EF}" type="slidenum">
              <a:rPr lang="en-US" smtClean="0"/>
              <a:t>48</a:t>
            </a:fld>
            <a:endParaRPr lang="en-US"/>
          </a:p>
        </p:txBody>
      </p:sp>
    </p:spTree>
    <p:extLst>
      <p:ext uri="{BB962C8B-B14F-4D97-AF65-F5344CB8AC3E}">
        <p14:creationId xmlns:p14="http://schemas.microsoft.com/office/powerpoint/2010/main" val="3829177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 things contribute, especially in resource-poor countries. But what about here, in our rich country?</a:t>
            </a:r>
          </a:p>
        </p:txBody>
      </p:sp>
      <p:sp>
        <p:nvSpPr>
          <p:cNvPr id="4" name="Slide Number Placeholder 3"/>
          <p:cNvSpPr>
            <a:spLocks noGrp="1"/>
          </p:cNvSpPr>
          <p:nvPr>
            <p:ph type="sldNum" sz="quarter" idx="5"/>
          </p:nvPr>
        </p:nvSpPr>
        <p:spPr/>
        <p:txBody>
          <a:bodyPr/>
          <a:lstStyle/>
          <a:p>
            <a:fld id="{BDD828F4-1A8E-464F-A1B0-C3AB840F90EF}" type="slidenum">
              <a:rPr lang="en-US" smtClean="0"/>
              <a:t>49</a:t>
            </a:fld>
            <a:endParaRPr lang="en-US"/>
          </a:p>
        </p:txBody>
      </p:sp>
    </p:spTree>
    <p:extLst>
      <p:ext uri="{BB962C8B-B14F-4D97-AF65-F5344CB8AC3E}">
        <p14:creationId xmlns:p14="http://schemas.microsoft.com/office/powerpoint/2010/main" val="353208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we have an ethical or moral duty to provide these services? To help out financially? To address all the problems?</a:t>
            </a:r>
          </a:p>
        </p:txBody>
      </p:sp>
      <p:sp>
        <p:nvSpPr>
          <p:cNvPr id="4" name="Slide Number Placeholder 3"/>
          <p:cNvSpPr>
            <a:spLocks noGrp="1"/>
          </p:cNvSpPr>
          <p:nvPr>
            <p:ph type="sldNum" sz="quarter" idx="5"/>
          </p:nvPr>
        </p:nvSpPr>
        <p:spPr/>
        <p:txBody>
          <a:bodyPr/>
          <a:lstStyle/>
          <a:p>
            <a:fld id="{BDD828F4-1A8E-464F-A1B0-C3AB840F90EF}" type="slidenum">
              <a:rPr lang="en-US" smtClean="0"/>
              <a:t>50</a:t>
            </a:fld>
            <a:endParaRPr lang="en-US"/>
          </a:p>
        </p:txBody>
      </p:sp>
    </p:spTree>
    <p:extLst>
      <p:ext uri="{BB962C8B-B14F-4D97-AF65-F5344CB8AC3E}">
        <p14:creationId xmlns:p14="http://schemas.microsoft.com/office/powerpoint/2010/main" val="995312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D828F4-1A8E-464F-A1B0-C3AB840F90EF}" type="slidenum">
              <a:rPr lang="en-US" smtClean="0"/>
              <a:t>54</a:t>
            </a:fld>
            <a:endParaRPr lang="en-US"/>
          </a:p>
        </p:txBody>
      </p:sp>
    </p:spTree>
    <p:extLst>
      <p:ext uri="{BB962C8B-B14F-4D97-AF65-F5344CB8AC3E}">
        <p14:creationId xmlns:p14="http://schemas.microsoft.com/office/powerpoint/2010/main" val="655768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data</a:t>
            </a:r>
          </a:p>
        </p:txBody>
      </p:sp>
      <p:sp>
        <p:nvSpPr>
          <p:cNvPr id="4" name="Slide Number Placeholder 3"/>
          <p:cNvSpPr>
            <a:spLocks noGrp="1"/>
          </p:cNvSpPr>
          <p:nvPr>
            <p:ph type="sldNum" sz="quarter" idx="5"/>
          </p:nvPr>
        </p:nvSpPr>
        <p:spPr/>
        <p:txBody>
          <a:bodyPr/>
          <a:lstStyle/>
          <a:p>
            <a:fld id="{BDD828F4-1A8E-464F-A1B0-C3AB840F90EF}" type="slidenum">
              <a:rPr lang="en-US" smtClean="0"/>
              <a:t>55</a:t>
            </a:fld>
            <a:endParaRPr lang="en-US"/>
          </a:p>
        </p:txBody>
      </p:sp>
    </p:spTree>
    <p:extLst>
      <p:ext uri="{BB962C8B-B14F-4D97-AF65-F5344CB8AC3E}">
        <p14:creationId xmlns:p14="http://schemas.microsoft.com/office/powerpoint/2010/main" val="666017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D828F4-1A8E-464F-A1B0-C3AB840F90EF}" type="slidenum">
              <a:rPr lang="en-US" smtClean="0"/>
              <a:t>56</a:t>
            </a:fld>
            <a:endParaRPr lang="en-US"/>
          </a:p>
        </p:txBody>
      </p:sp>
    </p:spTree>
    <p:extLst>
      <p:ext uri="{BB962C8B-B14F-4D97-AF65-F5344CB8AC3E}">
        <p14:creationId xmlns:p14="http://schemas.microsoft.com/office/powerpoint/2010/main" val="3606734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D828F4-1A8E-464F-A1B0-C3AB840F90EF}" type="slidenum">
              <a:rPr lang="en-US" smtClean="0"/>
              <a:t>57</a:t>
            </a:fld>
            <a:endParaRPr lang="en-US"/>
          </a:p>
        </p:txBody>
      </p:sp>
    </p:spTree>
    <p:extLst>
      <p:ext uri="{BB962C8B-B14F-4D97-AF65-F5344CB8AC3E}">
        <p14:creationId xmlns:p14="http://schemas.microsoft.com/office/powerpoint/2010/main" val="56317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news!</a:t>
            </a:r>
          </a:p>
        </p:txBody>
      </p:sp>
      <p:sp>
        <p:nvSpPr>
          <p:cNvPr id="4" name="Slide Number Placeholder 3"/>
          <p:cNvSpPr>
            <a:spLocks noGrp="1"/>
          </p:cNvSpPr>
          <p:nvPr>
            <p:ph type="sldNum" sz="quarter" idx="5"/>
          </p:nvPr>
        </p:nvSpPr>
        <p:spPr/>
        <p:txBody>
          <a:bodyPr/>
          <a:lstStyle/>
          <a:p>
            <a:fld id="{BDD828F4-1A8E-464F-A1B0-C3AB840F90EF}" type="slidenum">
              <a:rPr lang="en-US" smtClean="0"/>
              <a:t>62</a:t>
            </a:fld>
            <a:endParaRPr lang="en-US"/>
          </a:p>
        </p:txBody>
      </p:sp>
    </p:spTree>
    <p:extLst>
      <p:ext uri="{BB962C8B-B14F-4D97-AF65-F5344CB8AC3E}">
        <p14:creationId xmlns:p14="http://schemas.microsoft.com/office/powerpoint/2010/main" val="2067770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a:t>
            </a:r>
          </a:p>
        </p:txBody>
      </p:sp>
      <p:sp>
        <p:nvSpPr>
          <p:cNvPr id="4" name="Slide Number Placeholder 3"/>
          <p:cNvSpPr>
            <a:spLocks noGrp="1"/>
          </p:cNvSpPr>
          <p:nvPr>
            <p:ph type="sldNum" sz="quarter" idx="10"/>
          </p:nvPr>
        </p:nvSpPr>
        <p:spPr/>
        <p:txBody>
          <a:bodyPr/>
          <a:lstStyle/>
          <a:p>
            <a:fld id="{BDD828F4-1A8E-464F-A1B0-C3AB840F90EF}" type="slidenum">
              <a:rPr lang="en-US" smtClean="0"/>
              <a:t>69</a:t>
            </a:fld>
            <a:endParaRPr lang="en-US"/>
          </a:p>
        </p:txBody>
      </p:sp>
    </p:spTree>
    <p:extLst>
      <p:ext uri="{BB962C8B-B14F-4D97-AF65-F5344CB8AC3E}">
        <p14:creationId xmlns:p14="http://schemas.microsoft.com/office/powerpoint/2010/main" val="2835278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Revised from 2015 codes and a 10</a:t>
            </a:r>
            <a:r>
              <a:rPr lang="en-US" baseline="30000" dirty="0"/>
              <a:t>th</a:t>
            </a:r>
            <a:r>
              <a:rPr lang="en-US" dirty="0"/>
              <a:t> provision was added specifically to address global issues of ethical nursing</a:t>
            </a:r>
          </a:p>
          <a:p>
            <a:r>
              <a:rPr lang="en-US" b="0" i="0" dirty="0">
                <a:solidFill>
                  <a:srgbClr val="000000"/>
                </a:solidFill>
                <a:effectLst/>
                <a:latin typeface="Source Sans 3"/>
              </a:rPr>
              <a:t>Language is a living entity that changes over time ― terminology evolves, and the meaning of specific words may change based on context. For example, the once firm and clearly understood distinctions between may and can; will and shall; and ought, should, and must have faded in everyday language and have come to be used interchangeably in both speech and writing, except in rare instances in which the nuance is essential to an argument. However, the meaning of terms in everyday language may differ from their use in ethics. For example, the term ought in everyday language denotes a permissiveness and choice. In ethics the foundational term ought calls for autonomous moral discernment and judgment and implies a moral imperative. In this revision of the </a:t>
            </a:r>
            <a:r>
              <a:rPr lang="en-US" b="0" i="1" dirty="0">
                <a:solidFill>
                  <a:srgbClr val="000000"/>
                </a:solidFill>
                <a:effectLst/>
                <a:latin typeface="Source Sans 3"/>
              </a:rPr>
              <a:t>Code</a:t>
            </a:r>
            <a:r>
              <a:rPr lang="en-US" b="0" i="0" dirty="0">
                <a:solidFill>
                  <a:srgbClr val="000000"/>
                </a:solidFill>
                <a:effectLst/>
                <a:latin typeface="Source Sans 3"/>
              </a:rPr>
              <a:t>, ought was deliberately used to signify autonomous moral agency when necessary and important. Should was carefully chosen to express obligations or expediencies that do not necessarily carry a moral imperative. Must was employed to denote obligations, duties, or necessities that may not be intrinsically moral and reflect the expectations of nurses in practice. Each term was intentionally woven into the fabric of the </a:t>
            </a:r>
            <a:r>
              <a:rPr lang="en-US" b="0" i="1" dirty="0">
                <a:solidFill>
                  <a:srgbClr val="000000"/>
                </a:solidFill>
                <a:effectLst/>
                <a:latin typeface="Source Sans 3"/>
              </a:rPr>
              <a:t>Code</a:t>
            </a:r>
            <a:r>
              <a:rPr lang="en-US" b="0" i="0" dirty="0">
                <a:solidFill>
                  <a:srgbClr val="000000"/>
                </a:solidFill>
                <a:effectLst/>
                <a:latin typeface="Source Sans 3"/>
              </a:rPr>
              <a:t>. In another example, the term good in ethics is juxtaposed by evil, not by bad. A good nurse in the moral sense is the nurse who is evaluated by the moral norms, values, virtues and ideals of the community and traditions of nursing, and is contrasted with the evil nurse, not the bad nurse. This </a:t>
            </a:r>
            <a:r>
              <a:rPr lang="en-US" b="0" i="1" dirty="0">
                <a:solidFill>
                  <a:srgbClr val="000000"/>
                </a:solidFill>
                <a:effectLst/>
                <a:latin typeface="Source Sans 3"/>
              </a:rPr>
              <a:t>Code</a:t>
            </a:r>
            <a:r>
              <a:rPr lang="en-US" b="0" i="0" dirty="0">
                <a:solidFill>
                  <a:srgbClr val="000000"/>
                </a:solidFill>
                <a:effectLst/>
                <a:latin typeface="Source Sans 3"/>
              </a:rPr>
              <a:t> understands the good nurse in its moral meaning.</a:t>
            </a:r>
          </a:p>
          <a:p>
            <a:endParaRPr lang="en-US" b="0" i="0" dirty="0">
              <a:solidFill>
                <a:srgbClr val="000000"/>
              </a:solidFill>
              <a:effectLst/>
              <a:latin typeface="Source Sans 3"/>
            </a:endParaRPr>
          </a:p>
          <a:p>
            <a:r>
              <a:rPr lang="en-US" b="0" i="0" dirty="0">
                <a:solidFill>
                  <a:srgbClr val="000000"/>
                </a:solidFill>
                <a:effectLst/>
                <a:latin typeface="Source Sans 3"/>
              </a:rPr>
              <a:t>Applied ethics wrestles with questions of right, wrong, good, and evil in a specific, socially defined realm of human action, such as nursing, business, or law. All of these aspects of ethics are found in the nursing literature. However, the fundamental concern of a code of ethics for nursing is to provide normative moral guidance for nurses in terms of what they ought to do, be, seek and embody in everyday nursing.</a:t>
            </a:r>
          </a:p>
          <a:p>
            <a:endParaRPr lang="en-US" b="0" i="0" dirty="0">
              <a:solidFill>
                <a:srgbClr val="000000"/>
              </a:solidFill>
              <a:effectLst/>
              <a:latin typeface="Source Sans 3"/>
            </a:endParaRPr>
          </a:p>
          <a:p>
            <a:r>
              <a:rPr lang="en-US" b="0" i="0" dirty="0">
                <a:solidFill>
                  <a:srgbClr val="000000"/>
                </a:solidFill>
                <a:effectLst/>
                <a:latin typeface="Source Sans 3"/>
              </a:rPr>
              <a:t>The values of nursing arise from the community, tradition, and practices of nursing and are the basis of nursing moral norms and evaluation. These values are the ends and goods (things that are good in themselves or instrumental goods necessary to realize a desired end) that nursing seeks. That is to say, the community of nursing regards their absence (that is, failure to seek them) in practice to be wrong, inadequate, and morally blame-worthy. The values of nursing are part of what makes good nursing and must be enacted in every nurse’s practice and exemplified by the whole profession. There is no specific list of values that nursing seeks; they are the innumerable values of the nursing community, and include values such as justice, equity, inclusiveness, integrity, dignity, cultural humility, care, comfort, compassion, trust, commitment, and health ― all that is good to seek. The values of nursing also underpin nursing’s need to articulate and advance the notions of good and health within a society. A good society balances justice and compassion, while supporting the opportunity for its members to coexist and strive to flourish individually and collectively.</a:t>
            </a:r>
            <a:endParaRPr lang="en-US" dirty="0"/>
          </a:p>
          <a:p>
            <a:endParaRPr lang="en-US" dirty="0"/>
          </a:p>
        </p:txBody>
      </p:sp>
      <p:sp>
        <p:nvSpPr>
          <p:cNvPr id="4" name="Slide Number Placeholder 3"/>
          <p:cNvSpPr>
            <a:spLocks noGrp="1"/>
          </p:cNvSpPr>
          <p:nvPr>
            <p:ph type="sldNum" sz="quarter" idx="5"/>
          </p:nvPr>
        </p:nvSpPr>
        <p:spPr/>
        <p:txBody>
          <a:bodyPr/>
          <a:lstStyle/>
          <a:p>
            <a:fld id="{32B501FE-6A41-6947-8867-98CC2971DC28}" type="slidenum">
              <a:rPr lang="en-US" smtClean="0"/>
              <a:t>12</a:t>
            </a:fld>
            <a:endParaRPr lang="en-US"/>
          </a:p>
        </p:txBody>
      </p:sp>
    </p:spTree>
    <p:extLst>
      <p:ext uri="{BB962C8B-B14F-4D97-AF65-F5344CB8AC3E}">
        <p14:creationId xmlns:p14="http://schemas.microsoft.com/office/powerpoint/2010/main" val="2310850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3345" indent="-173345">
              <a:buFont typeface="Arial" panose="020B0604020202020204" pitchFamily="34" charset="0"/>
              <a:buChar char="•"/>
            </a:pPr>
            <a:r>
              <a:rPr lang="en-US" dirty="0"/>
              <a:t>State that all aspects of TB care should be provided free of charge</a:t>
            </a:r>
          </a:p>
          <a:p>
            <a:pPr marL="173345" indent="-173345">
              <a:buFont typeface="Arial" panose="020B0604020202020204" pitchFamily="34" charset="0"/>
              <a:buChar char="•"/>
            </a:pPr>
            <a:r>
              <a:rPr lang="en-US" i="1" dirty="0"/>
              <a:t>Review slide content</a:t>
            </a:r>
          </a:p>
          <a:p>
            <a:pPr marL="173345" indent="-173345">
              <a:buFont typeface="Arial" panose="020B0604020202020204" pitchFamily="34" charset="0"/>
              <a:buChar char="•"/>
            </a:pPr>
            <a:r>
              <a:rPr lang="en-US" dirty="0"/>
              <a:t>It is also important to remove non-TB-specific financial barriers to accessing the health-care system, such as:</a:t>
            </a:r>
          </a:p>
          <a:p>
            <a:pPr marL="635601" lvl="1" indent="-173345">
              <a:buFont typeface="Arial" panose="020B0604020202020204" pitchFamily="34" charset="0"/>
              <a:buChar char="•"/>
            </a:pPr>
            <a:r>
              <a:rPr lang="en-US" dirty="0"/>
              <a:t>User fees which prevent poor people from receiving health-care services</a:t>
            </a:r>
          </a:p>
          <a:p>
            <a:pPr marL="635601" lvl="1" indent="-173345">
              <a:buFont typeface="Arial" panose="020B0604020202020204" pitchFamily="34" charset="0"/>
              <a:buChar char="•"/>
            </a:pPr>
            <a:r>
              <a:rPr lang="en-US" dirty="0"/>
              <a:t>Charges imposed on TB patients for the care of related conditions, e.g. HIV</a:t>
            </a:r>
          </a:p>
        </p:txBody>
      </p:sp>
      <p:sp>
        <p:nvSpPr>
          <p:cNvPr id="4" name="Slide Number Placeholder 3"/>
          <p:cNvSpPr>
            <a:spLocks noGrp="1"/>
          </p:cNvSpPr>
          <p:nvPr>
            <p:ph type="sldNum" sz="quarter" idx="10"/>
          </p:nvPr>
        </p:nvSpPr>
        <p:spPr/>
        <p:txBody>
          <a:bodyPr/>
          <a:lstStyle/>
          <a:p>
            <a:fld id="{4D451FAE-3C5C-4B92-B858-B6B250C84D7B}" type="slidenum">
              <a:rPr lang="en-US" smtClean="0"/>
              <a:pPr/>
              <a:t>71</a:t>
            </a:fld>
            <a:endParaRPr lang="en-US"/>
          </a:p>
        </p:txBody>
      </p:sp>
    </p:spTree>
    <p:extLst>
      <p:ext uri="{BB962C8B-B14F-4D97-AF65-F5344CB8AC3E}">
        <p14:creationId xmlns:p14="http://schemas.microsoft.com/office/powerpoint/2010/main" val="3036739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so rational and well thought out. We see these problems and issues every day caring for our patients with TB.</a:t>
            </a:r>
          </a:p>
          <a:p>
            <a:r>
              <a:rPr lang="en-US" dirty="0"/>
              <a:t>Ok, there is one last provision in Nursing Ethics to take a look at now</a:t>
            </a:r>
          </a:p>
          <a:p>
            <a:endParaRPr lang="en-US" dirty="0"/>
          </a:p>
        </p:txBody>
      </p:sp>
      <p:sp>
        <p:nvSpPr>
          <p:cNvPr id="4" name="Slide Number Placeholder 3"/>
          <p:cNvSpPr>
            <a:spLocks noGrp="1"/>
          </p:cNvSpPr>
          <p:nvPr>
            <p:ph type="sldNum" sz="quarter" idx="5"/>
          </p:nvPr>
        </p:nvSpPr>
        <p:spPr/>
        <p:txBody>
          <a:bodyPr/>
          <a:lstStyle/>
          <a:p>
            <a:fld id="{32B501FE-6A41-6947-8867-98CC2971DC28}" type="slidenum">
              <a:rPr lang="en-US" smtClean="0"/>
              <a:t>16</a:t>
            </a:fld>
            <a:endParaRPr lang="en-US"/>
          </a:p>
        </p:txBody>
      </p:sp>
    </p:spTree>
    <p:extLst>
      <p:ext uri="{BB962C8B-B14F-4D97-AF65-F5344CB8AC3E}">
        <p14:creationId xmlns:p14="http://schemas.microsoft.com/office/powerpoint/2010/main" val="2924191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B8DFC-7939-6244-71C8-97A0BD1222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3F2526-00B8-3DD0-C6F6-7CDF6650A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21803-2D4E-6E2C-9299-CCF992971EFB}"/>
              </a:ext>
            </a:extLst>
          </p:cNvPr>
          <p:cNvSpPr>
            <a:spLocks noGrp="1"/>
          </p:cNvSpPr>
          <p:nvPr>
            <p:ph type="body" idx="1"/>
          </p:nvPr>
        </p:nvSpPr>
        <p:spPr/>
        <p:txBody>
          <a:bodyPr/>
          <a:lstStyle/>
          <a:p>
            <a:r>
              <a:rPr lang="en-US" dirty="0"/>
              <a:t>As mentioned, these were Revised for 2025 from 2015 codes and there’s a new provision on the block: a 10</a:t>
            </a:r>
            <a:r>
              <a:rPr lang="en-US" baseline="30000" dirty="0"/>
              <a:t>th</a:t>
            </a:r>
            <a:r>
              <a:rPr lang="en-US" dirty="0"/>
              <a:t> provision was added specifically to address global issues of ethical nursing. Let’s take a closer look</a:t>
            </a:r>
          </a:p>
          <a:p>
            <a:endParaRPr lang="en-US" dirty="0"/>
          </a:p>
          <a:p>
            <a:r>
              <a:rPr lang="en-US" b="0" i="0" dirty="0">
                <a:solidFill>
                  <a:srgbClr val="000000"/>
                </a:solidFill>
                <a:effectLst/>
                <a:latin typeface="Source Sans 3"/>
              </a:rPr>
              <a:t>Language is a living entity that changes over time ― terminology evolves, and the meaning of specific words may change based on context. For example, the once firm and clearly understood distinctions between may and can; will and shall; and ought, should, and must have faded in everyday language and have come to be used interchangeably in both speech and writing, except in rare instances in which the nuance is essential to an argument. However, the meaning of terms in everyday language may differ from their use in ethics. For example, the term ought in everyday language denotes a permissiveness and choice. In ethics the foundational term ought calls for autonomous moral discernment and judgment and implies a moral imperative. In this revision of the </a:t>
            </a:r>
            <a:r>
              <a:rPr lang="en-US" b="0" i="1" dirty="0">
                <a:solidFill>
                  <a:srgbClr val="000000"/>
                </a:solidFill>
                <a:effectLst/>
                <a:latin typeface="Source Sans 3"/>
              </a:rPr>
              <a:t>Code</a:t>
            </a:r>
            <a:r>
              <a:rPr lang="en-US" b="0" i="0" dirty="0">
                <a:solidFill>
                  <a:srgbClr val="000000"/>
                </a:solidFill>
                <a:effectLst/>
                <a:latin typeface="Source Sans 3"/>
              </a:rPr>
              <a:t>, ought was deliberately used to signify autonomous moral agency when necessary and important. Should was carefully chosen to express obligations or expediencies that do not necessarily carry a moral imperative. Must was employed to denote obligations, duties, or necessities that may not be intrinsically moral and reflect the expectations of nurses in practice. Each term was intentionally woven into the fabric of the </a:t>
            </a:r>
            <a:r>
              <a:rPr lang="en-US" b="0" i="1" dirty="0">
                <a:solidFill>
                  <a:srgbClr val="000000"/>
                </a:solidFill>
                <a:effectLst/>
                <a:latin typeface="Source Sans 3"/>
              </a:rPr>
              <a:t>Code</a:t>
            </a:r>
            <a:r>
              <a:rPr lang="en-US" b="0" i="0" dirty="0">
                <a:solidFill>
                  <a:srgbClr val="000000"/>
                </a:solidFill>
                <a:effectLst/>
                <a:latin typeface="Source Sans 3"/>
              </a:rPr>
              <a:t>. In another example, the term good in ethics is juxtaposed by evil, not by bad. A good nurse in the moral sense is the nurse who is evaluated by the moral norms, values, virtues and ideals of the community and traditions of nursing, and is contrasted with the evil nurse, not the bad nurse. This </a:t>
            </a:r>
            <a:r>
              <a:rPr lang="en-US" b="0" i="1" dirty="0">
                <a:solidFill>
                  <a:srgbClr val="000000"/>
                </a:solidFill>
                <a:effectLst/>
                <a:latin typeface="Source Sans 3"/>
              </a:rPr>
              <a:t>Code</a:t>
            </a:r>
            <a:r>
              <a:rPr lang="en-US" b="0" i="0" dirty="0">
                <a:solidFill>
                  <a:srgbClr val="000000"/>
                </a:solidFill>
                <a:effectLst/>
                <a:latin typeface="Source Sans 3"/>
              </a:rPr>
              <a:t> understands the good nurse in its moral meaning.</a:t>
            </a:r>
          </a:p>
          <a:p>
            <a:endParaRPr lang="en-US" b="0" i="0" dirty="0">
              <a:solidFill>
                <a:srgbClr val="000000"/>
              </a:solidFill>
              <a:effectLst/>
              <a:latin typeface="Source Sans 3"/>
            </a:endParaRPr>
          </a:p>
          <a:p>
            <a:r>
              <a:rPr lang="en-US" b="0" i="0" dirty="0">
                <a:solidFill>
                  <a:srgbClr val="000000"/>
                </a:solidFill>
                <a:effectLst/>
                <a:latin typeface="Source Sans 3"/>
              </a:rPr>
              <a:t>Applied ethics wrestles with questions of right, wrong, good, and evil in a specific, socially defined realm of human action, such as nursing, business, or law. All of these aspects of ethics are found in the nursing literature. However, the fundamental concern of a code of ethics for nursing is to provide normative moral guidance for nurses in terms of what they ought to do, be, seek and embody in everyday nursing.</a:t>
            </a:r>
          </a:p>
          <a:p>
            <a:endParaRPr lang="en-US" b="0" i="0" dirty="0">
              <a:solidFill>
                <a:srgbClr val="000000"/>
              </a:solidFill>
              <a:effectLst/>
              <a:latin typeface="Source Sans 3"/>
            </a:endParaRPr>
          </a:p>
          <a:p>
            <a:r>
              <a:rPr lang="en-US" b="0" i="0" dirty="0">
                <a:solidFill>
                  <a:srgbClr val="000000"/>
                </a:solidFill>
                <a:effectLst/>
                <a:latin typeface="Source Sans 3"/>
              </a:rPr>
              <a:t>The values of nursing arise from the community, tradition, and practices of nursing and are the basis of nursing moral norms and evaluation. These values are the ends and goods (things that are good in themselves or instrumental goods necessary to realize a desired end) that nursing seeks. That is to say, the community of nursing regards their absence (that is, failure to seek them) in practice to be wrong, inadequate, and morally blame-worthy. The values of nursing are part of what makes good nursing and must be enacted in every nurse’s practice and exemplified by the whole profession. There is no specific list of values that nursing seeks; they are the innumerable values of the nursing community, and include values such as justice, equity, inclusiveness, integrity, dignity, cultural humility, care, comfort, compassion, trust, commitment, and health ― all that is good to seek. The values of nursing also underpin nursing’s need to articulate and advance the notions of good and health within a society. A good society balances justice and compassion, while supporting the opportunity for its members to coexist and strive to flourish individually and collectively.</a:t>
            </a:r>
            <a:endParaRPr lang="en-US" dirty="0"/>
          </a:p>
          <a:p>
            <a:endParaRPr lang="en-US" dirty="0"/>
          </a:p>
        </p:txBody>
      </p:sp>
      <p:sp>
        <p:nvSpPr>
          <p:cNvPr id="4" name="Slide Number Placeholder 3">
            <a:extLst>
              <a:ext uri="{FF2B5EF4-FFF2-40B4-BE49-F238E27FC236}">
                <a16:creationId xmlns:a16="http://schemas.microsoft.com/office/drawing/2014/main" id="{322E5519-090C-2C53-8CDF-0E868B876A26}"/>
              </a:ext>
            </a:extLst>
          </p:cNvPr>
          <p:cNvSpPr>
            <a:spLocks noGrp="1"/>
          </p:cNvSpPr>
          <p:nvPr>
            <p:ph type="sldNum" sz="quarter" idx="5"/>
          </p:nvPr>
        </p:nvSpPr>
        <p:spPr/>
        <p:txBody>
          <a:bodyPr/>
          <a:lstStyle/>
          <a:p>
            <a:fld id="{32B501FE-6A41-6947-8867-98CC2971DC28}" type="slidenum">
              <a:rPr lang="en-US" smtClean="0"/>
              <a:t>17</a:t>
            </a:fld>
            <a:endParaRPr lang="en-US"/>
          </a:p>
        </p:txBody>
      </p:sp>
    </p:spTree>
    <p:extLst>
      <p:ext uri="{BB962C8B-B14F-4D97-AF65-F5344CB8AC3E}">
        <p14:creationId xmlns:p14="http://schemas.microsoft.com/office/powerpoint/2010/main" val="2358522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74EFA-105C-CCF8-E825-D56F07050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19C64-772B-08C8-87B1-532DA69678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DCFBB9-9ECE-1BB7-12BD-F5E9C4E85041}"/>
              </a:ext>
            </a:extLst>
          </p:cNvPr>
          <p:cNvSpPr>
            <a:spLocks noGrp="1"/>
          </p:cNvSpPr>
          <p:nvPr>
            <p:ph type="body" idx="1"/>
          </p:nvPr>
        </p:nvSpPr>
        <p:spPr/>
        <p:txBody>
          <a:bodyPr/>
          <a:lstStyle/>
          <a:p>
            <a:r>
              <a:rPr lang="en-US" dirty="0"/>
              <a:t>There are 5 parts; let’s look at 2 of them:</a:t>
            </a:r>
          </a:p>
          <a:p>
            <a:r>
              <a:rPr lang="en-US" dirty="0"/>
              <a:t>I am going to need another shirt.</a:t>
            </a:r>
          </a:p>
          <a:p>
            <a:r>
              <a:rPr lang="en-US" dirty="0"/>
              <a:t>How can any of us be in the profession of helping others, of healing, of caring and compassion and NOT work towards all of these things? Can any person be truly healthy without these things?</a:t>
            </a:r>
          </a:p>
          <a:p>
            <a:endParaRPr lang="en-US" dirty="0"/>
          </a:p>
          <a:p>
            <a:r>
              <a:rPr lang="en-US" b="0" i="0" dirty="0">
                <a:solidFill>
                  <a:srgbClr val="000000"/>
                </a:solidFill>
                <a:effectLst/>
                <a:latin typeface="Source Sans 3"/>
              </a:rPr>
              <a:t>Language is a living entity that changes over time ― terminology evolves, and the meaning of specific words may change based on context. For example, the once firm and clearly understood distinctions between may and can; will and shall; and ought, should, and must have faded in everyday language and have come to be used interchangeably in both speech and writing, except in rare instances in which the nuance is essential to an argument. However, the meaning of terms in everyday language may differ from their use in ethics. For example, the term ought in everyday language denotes a permissiveness and choice. In ethics the foundational term ought calls for autonomous moral discernment and judgment and implies a moral imperative. In this revision of the </a:t>
            </a:r>
            <a:r>
              <a:rPr lang="en-US" b="0" i="1" dirty="0">
                <a:solidFill>
                  <a:srgbClr val="000000"/>
                </a:solidFill>
                <a:effectLst/>
                <a:latin typeface="Source Sans 3"/>
              </a:rPr>
              <a:t>Code</a:t>
            </a:r>
            <a:r>
              <a:rPr lang="en-US" b="0" i="0" dirty="0">
                <a:solidFill>
                  <a:srgbClr val="000000"/>
                </a:solidFill>
                <a:effectLst/>
                <a:latin typeface="Source Sans 3"/>
              </a:rPr>
              <a:t>, ought was deliberately used to signify autonomous moral agency when necessary and important. Should was carefully chosen to express obligations or expediencies that do not necessarily carry a moral imperative. Must was employed to denote obligations, duties, or necessities that may not be intrinsically moral and reflect the expectations of nurses in practice. Each term was intentionally woven into the fabric of the </a:t>
            </a:r>
            <a:r>
              <a:rPr lang="en-US" b="0" i="1" dirty="0">
                <a:solidFill>
                  <a:srgbClr val="000000"/>
                </a:solidFill>
                <a:effectLst/>
                <a:latin typeface="Source Sans 3"/>
              </a:rPr>
              <a:t>Code</a:t>
            </a:r>
            <a:r>
              <a:rPr lang="en-US" b="0" i="0" dirty="0">
                <a:solidFill>
                  <a:srgbClr val="000000"/>
                </a:solidFill>
                <a:effectLst/>
                <a:latin typeface="Source Sans 3"/>
              </a:rPr>
              <a:t>. In another example, the term good in ethics is juxtaposed by evil, not by bad. A good nurse in the moral sense is the nurse who is evaluated by the moral norms, values, virtues and ideals of the community and traditions of nursing, and is contrasted with the evil nurse, not the bad nurse. This </a:t>
            </a:r>
            <a:r>
              <a:rPr lang="en-US" b="0" i="1" dirty="0">
                <a:solidFill>
                  <a:srgbClr val="000000"/>
                </a:solidFill>
                <a:effectLst/>
                <a:latin typeface="Source Sans 3"/>
              </a:rPr>
              <a:t>Code</a:t>
            </a:r>
            <a:r>
              <a:rPr lang="en-US" b="0" i="0" dirty="0">
                <a:solidFill>
                  <a:srgbClr val="000000"/>
                </a:solidFill>
                <a:effectLst/>
                <a:latin typeface="Source Sans 3"/>
              </a:rPr>
              <a:t> understands the good nurse in its moral meaning.</a:t>
            </a:r>
          </a:p>
          <a:p>
            <a:endParaRPr lang="en-US" b="0" i="0" dirty="0">
              <a:solidFill>
                <a:srgbClr val="000000"/>
              </a:solidFill>
              <a:effectLst/>
              <a:latin typeface="Source Sans 3"/>
            </a:endParaRPr>
          </a:p>
          <a:p>
            <a:r>
              <a:rPr lang="en-US" b="0" i="0" dirty="0">
                <a:solidFill>
                  <a:srgbClr val="000000"/>
                </a:solidFill>
                <a:effectLst/>
                <a:latin typeface="Source Sans 3"/>
              </a:rPr>
              <a:t>Applied ethics wrestles with questions of right, wrong, good, and evil in a specific, socially defined realm of human action, such as nursing, business, or law. All of these aspects of ethics are found in the nursing literature. However, the fundamental concern of a code of ethics for nursing is to provide normative moral guidance for nurses in terms of what they ought to do, be, seek and embody in everyday nursing.</a:t>
            </a:r>
          </a:p>
          <a:p>
            <a:endParaRPr lang="en-US" b="0" i="0" dirty="0">
              <a:solidFill>
                <a:srgbClr val="000000"/>
              </a:solidFill>
              <a:effectLst/>
              <a:latin typeface="Source Sans 3"/>
            </a:endParaRPr>
          </a:p>
          <a:p>
            <a:r>
              <a:rPr lang="en-US" b="0" i="0" dirty="0">
                <a:solidFill>
                  <a:srgbClr val="000000"/>
                </a:solidFill>
                <a:effectLst/>
                <a:latin typeface="Source Sans 3"/>
              </a:rPr>
              <a:t>The values of nursing arise from the community, tradition, and practices of nursing and are the basis of nursing moral norms and evaluation. These values are the ends and goods (things that are good in themselves or instrumental goods necessary to realize a desired end) that nursing seeks. That is to say, the community of nursing regards their absence (that is, failure to seek them) in practice to be wrong, inadequate, and morally blame-worthy. The values of nursing are part of what makes good nursing and must be enacted in every nurse’s practice and exemplified by the whole profession. There is no specific list of values that nursing seeks; they are the innumerable values of the nursing community, and include values such as justice, equity, inclusiveness, integrity, dignity, cultural humility, care, comfort, compassion, trust, commitment, and health ― all that is good to seek. The values of nursing also underpin nursing’s need to articulate and advance the notions of good and health within a society. A good society balances justice and compassion, while supporting the opportunity for its members to coexist and strive to flourish individually and collectively.</a:t>
            </a:r>
            <a:endParaRPr lang="en-US" dirty="0"/>
          </a:p>
          <a:p>
            <a:endParaRPr lang="en-US" dirty="0"/>
          </a:p>
        </p:txBody>
      </p:sp>
      <p:sp>
        <p:nvSpPr>
          <p:cNvPr id="4" name="Slide Number Placeholder 3">
            <a:extLst>
              <a:ext uri="{FF2B5EF4-FFF2-40B4-BE49-F238E27FC236}">
                <a16:creationId xmlns:a16="http://schemas.microsoft.com/office/drawing/2014/main" id="{30760674-3FC6-DCB8-7D08-68BDB87A175F}"/>
              </a:ext>
            </a:extLst>
          </p:cNvPr>
          <p:cNvSpPr>
            <a:spLocks noGrp="1"/>
          </p:cNvSpPr>
          <p:nvPr>
            <p:ph type="sldNum" sz="quarter" idx="5"/>
          </p:nvPr>
        </p:nvSpPr>
        <p:spPr/>
        <p:txBody>
          <a:bodyPr/>
          <a:lstStyle/>
          <a:p>
            <a:fld id="{32B501FE-6A41-6947-8867-98CC2971DC28}" type="slidenum">
              <a:rPr lang="en-US" smtClean="0"/>
              <a:t>18</a:t>
            </a:fld>
            <a:endParaRPr lang="en-US"/>
          </a:p>
        </p:txBody>
      </p:sp>
    </p:spTree>
    <p:extLst>
      <p:ext uri="{BB962C8B-B14F-4D97-AF65-F5344CB8AC3E}">
        <p14:creationId xmlns:p14="http://schemas.microsoft.com/office/powerpoint/2010/main" val="137166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2CBF6-3D3F-8C98-F0DE-DDF6BDEE1D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660A8-D5A0-31FD-BA60-2CF297C078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20FEF1-BDC4-F276-3847-1479140222C8}"/>
              </a:ext>
            </a:extLst>
          </p:cNvPr>
          <p:cNvSpPr>
            <a:spLocks noGrp="1"/>
          </p:cNvSpPr>
          <p:nvPr>
            <p:ph type="body" idx="1"/>
          </p:nvPr>
        </p:nvSpPr>
        <p:spPr/>
        <p:txBody>
          <a:bodyPr/>
          <a:lstStyle/>
          <a:p>
            <a:r>
              <a:rPr lang="en-US" dirty="0"/>
              <a:t>And this is the last bit; this is part of part 5 of the 10</a:t>
            </a:r>
            <a:r>
              <a:rPr lang="en-US" baseline="30000" dirty="0"/>
              <a:t>th</a:t>
            </a:r>
            <a:r>
              <a:rPr lang="en-US" dirty="0"/>
              <a:t> ethical provision.</a:t>
            </a:r>
          </a:p>
          <a:p>
            <a:endParaRPr lang="en-US" dirty="0"/>
          </a:p>
          <a:p>
            <a:r>
              <a:rPr lang="en-US" b="0" i="0" dirty="0">
                <a:solidFill>
                  <a:srgbClr val="000000"/>
                </a:solidFill>
                <a:effectLst/>
                <a:latin typeface="Source Sans 3"/>
              </a:rPr>
              <a:t>Language is a living entity that changes over time ― terminology evolves, and the meaning of specific words may change based on context. For example, the once firm and clearly understood distinctions between may and can; will and shall; and ought, should, and must have faded in everyday language and have come to be used interchangeably in both speech and writing, except in rare instances in which the nuance is essential to an argument. However, the meaning of terms in everyday language may differ from their use in ethics. For example, the term ought in everyday language denotes a permissiveness and choice. In ethics the foundational term ought calls for autonomous moral discernment and judgment and implies a moral imperative. In this revision of the </a:t>
            </a:r>
            <a:r>
              <a:rPr lang="en-US" b="0" i="1" dirty="0">
                <a:solidFill>
                  <a:srgbClr val="000000"/>
                </a:solidFill>
                <a:effectLst/>
                <a:latin typeface="Source Sans 3"/>
              </a:rPr>
              <a:t>Code</a:t>
            </a:r>
            <a:r>
              <a:rPr lang="en-US" b="0" i="0" dirty="0">
                <a:solidFill>
                  <a:srgbClr val="000000"/>
                </a:solidFill>
                <a:effectLst/>
                <a:latin typeface="Source Sans 3"/>
              </a:rPr>
              <a:t>, ought was deliberately used to signify autonomous moral agency when necessary and important. Should was carefully chosen to express obligations or expediencies that do not necessarily carry a moral imperative. Must was employed to denote obligations, duties, or necessities that may not be intrinsically moral and reflect the expectations of nurses in practice. Each term was intentionally woven into the fabric of the </a:t>
            </a:r>
            <a:r>
              <a:rPr lang="en-US" b="0" i="1" dirty="0">
                <a:solidFill>
                  <a:srgbClr val="000000"/>
                </a:solidFill>
                <a:effectLst/>
                <a:latin typeface="Source Sans 3"/>
              </a:rPr>
              <a:t>Code</a:t>
            </a:r>
            <a:r>
              <a:rPr lang="en-US" b="0" i="0" dirty="0">
                <a:solidFill>
                  <a:srgbClr val="000000"/>
                </a:solidFill>
                <a:effectLst/>
                <a:latin typeface="Source Sans 3"/>
              </a:rPr>
              <a:t>. In another example, the term good in ethics is juxtaposed by evil, not by bad. A good nurse in the moral sense is the nurse who is evaluated by the moral norms, values, virtues and ideals of the community and traditions of nursing, and is contrasted with the evil nurse, not the bad nurse. This </a:t>
            </a:r>
            <a:r>
              <a:rPr lang="en-US" b="0" i="1" dirty="0">
                <a:solidFill>
                  <a:srgbClr val="000000"/>
                </a:solidFill>
                <a:effectLst/>
                <a:latin typeface="Source Sans 3"/>
              </a:rPr>
              <a:t>Code</a:t>
            </a:r>
            <a:r>
              <a:rPr lang="en-US" b="0" i="0" dirty="0">
                <a:solidFill>
                  <a:srgbClr val="000000"/>
                </a:solidFill>
                <a:effectLst/>
                <a:latin typeface="Source Sans 3"/>
              </a:rPr>
              <a:t> understands the good nurse in its moral meaning.</a:t>
            </a:r>
          </a:p>
          <a:p>
            <a:endParaRPr lang="en-US" b="0" i="0" dirty="0">
              <a:solidFill>
                <a:srgbClr val="000000"/>
              </a:solidFill>
              <a:effectLst/>
              <a:latin typeface="Source Sans 3"/>
            </a:endParaRPr>
          </a:p>
          <a:p>
            <a:r>
              <a:rPr lang="en-US" b="0" i="0" dirty="0">
                <a:solidFill>
                  <a:srgbClr val="000000"/>
                </a:solidFill>
                <a:effectLst/>
                <a:latin typeface="Source Sans 3"/>
              </a:rPr>
              <a:t>Applied ethics wrestles with questions of right, wrong, good, and evil in a specific, socially defined realm of human action, such as nursing, business, or law. All of these aspects of ethics are found in the nursing literature. However, the fundamental concern of a code of ethics for nursing is to provide normative moral guidance for nurses in terms of what they ought to do, be, seek and embody in everyday nursing.</a:t>
            </a:r>
          </a:p>
          <a:p>
            <a:endParaRPr lang="en-US" b="0" i="0" dirty="0">
              <a:solidFill>
                <a:srgbClr val="000000"/>
              </a:solidFill>
              <a:effectLst/>
              <a:latin typeface="Source Sans 3"/>
            </a:endParaRPr>
          </a:p>
          <a:p>
            <a:r>
              <a:rPr lang="en-US" b="0" i="0" dirty="0">
                <a:solidFill>
                  <a:srgbClr val="000000"/>
                </a:solidFill>
                <a:effectLst/>
                <a:latin typeface="Source Sans 3"/>
              </a:rPr>
              <a:t>The values of nursing arise from the community, tradition, and practices of nursing and are the basis of nursing moral norms and evaluation. These values are the ends and goods (things that are good in themselves or instrumental goods necessary to realize a desired end) that nursing seeks. That is to say, the community of nursing regards their absence (that is, failure to seek them) in practice to be wrong, inadequate, and morally blame-worthy. The values of nursing are part of what makes good nursing and must be enacted in every nurse’s practice and exemplified by the whole profession. There is no specific list of values that nursing seeks; they are the innumerable values of the nursing community, and include values such as justice, equity, inclusiveness, integrity, dignity, cultural humility, care, comfort, compassion, trust, commitment, and health ― all that is good to seek. The values of nursing also underpin nursing’s need to articulate and advance the notions of good and health within a society. A good society balances justice and compassion, while supporting the opportunity for its members to coexist and strive to flourish individually and collectively.</a:t>
            </a:r>
            <a:endParaRPr lang="en-US" dirty="0"/>
          </a:p>
          <a:p>
            <a:endParaRPr lang="en-US" dirty="0"/>
          </a:p>
        </p:txBody>
      </p:sp>
      <p:sp>
        <p:nvSpPr>
          <p:cNvPr id="4" name="Slide Number Placeholder 3">
            <a:extLst>
              <a:ext uri="{FF2B5EF4-FFF2-40B4-BE49-F238E27FC236}">
                <a16:creationId xmlns:a16="http://schemas.microsoft.com/office/drawing/2014/main" id="{5589758E-6E5B-AD31-DEA8-76C631A352FB}"/>
              </a:ext>
            </a:extLst>
          </p:cNvPr>
          <p:cNvSpPr>
            <a:spLocks noGrp="1"/>
          </p:cNvSpPr>
          <p:nvPr>
            <p:ph type="sldNum" sz="quarter" idx="5"/>
          </p:nvPr>
        </p:nvSpPr>
        <p:spPr/>
        <p:txBody>
          <a:bodyPr/>
          <a:lstStyle/>
          <a:p>
            <a:fld id="{32B501FE-6A41-6947-8867-98CC2971DC28}" type="slidenum">
              <a:rPr lang="en-US" smtClean="0"/>
              <a:t>19</a:t>
            </a:fld>
            <a:endParaRPr lang="en-US"/>
          </a:p>
        </p:txBody>
      </p:sp>
    </p:spTree>
    <p:extLst>
      <p:ext uri="{BB962C8B-B14F-4D97-AF65-F5344CB8AC3E}">
        <p14:creationId xmlns:p14="http://schemas.microsoft.com/office/powerpoint/2010/main" val="663079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WHO also has the goals globally, to eliminate TB and they emphasize treating TBI as the way to do this. This has not always been the case and most countries have not promoted this for various reasons, so it’s an uphill battle. But we are making progress in getting doctors and the population at large educated about TBI.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Recently in the US about 8300-9600 people got TB disease each year and about 600 died from TB yearly. </a:t>
            </a:r>
          </a:p>
          <a:p>
            <a:endParaRPr lang="en-US" dirty="0"/>
          </a:p>
          <a:p>
            <a:r>
              <a:rPr lang="en-US" dirty="0"/>
              <a:t>The numbers add up</a:t>
            </a:r>
          </a:p>
          <a:p>
            <a:r>
              <a:rPr lang="en-US" dirty="0"/>
              <a:t>10% might not add up to a lot if you are talking about a discount</a:t>
            </a:r>
          </a:p>
          <a:p>
            <a:r>
              <a:rPr lang="en-US" dirty="0"/>
              <a:t>But in medicine, it’s a huge number</a:t>
            </a:r>
          </a:p>
          <a:p>
            <a:r>
              <a:rPr lang="en-US" dirty="0"/>
              <a:t>Attacking TBI has a huge benefit down the road</a:t>
            </a:r>
          </a:p>
          <a:p>
            <a:endParaRPr lang="en-US" dirty="0"/>
          </a:p>
        </p:txBody>
      </p:sp>
      <p:sp>
        <p:nvSpPr>
          <p:cNvPr id="4" name="Slide Number Placeholder 3"/>
          <p:cNvSpPr>
            <a:spLocks noGrp="1"/>
          </p:cNvSpPr>
          <p:nvPr>
            <p:ph type="sldNum" sz="quarter" idx="5"/>
          </p:nvPr>
        </p:nvSpPr>
        <p:spPr/>
        <p:txBody>
          <a:bodyPr/>
          <a:lstStyle/>
          <a:p>
            <a:fld id="{32B501FE-6A41-6947-8867-98CC2971DC28}" type="slidenum">
              <a:rPr lang="en-US" smtClean="0"/>
              <a:t>21</a:t>
            </a:fld>
            <a:endParaRPr lang="en-US"/>
          </a:p>
        </p:txBody>
      </p:sp>
    </p:spTree>
    <p:extLst>
      <p:ext uri="{BB962C8B-B14F-4D97-AF65-F5344CB8AC3E}">
        <p14:creationId xmlns:p14="http://schemas.microsoft.com/office/powerpoint/2010/main" val="1300599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dirty="0"/>
              <a:t>The people most affected by TB are often the very ones that faces discrimination, have little access to resources and have more barriers to care.          Let’s look at some numbers, latest are from 2023</a:t>
            </a:r>
          </a:p>
          <a:p>
            <a:pPr eaLnBrk="1" hangingPunct="1">
              <a:spcBef>
                <a:spcPct val="0"/>
              </a:spcBef>
            </a:pPr>
            <a:r>
              <a:rPr lang="en-GB" altLang="en-US" dirty="0"/>
              <a:t>Globally reported # of people newly dx with TB reached a new high in 2023 10.8 million dx, up from 10.7 in 2022</a:t>
            </a:r>
          </a:p>
          <a:p>
            <a:pPr eaLnBrk="1" hangingPunct="1">
              <a:spcBef>
                <a:spcPct val="0"/>
              </a:spcBef>
            </a:pPr>
            <a:r>
              <a:rPr lang="en-GB" altLang="en-US" dirty="0"/>
              <a:t>TB deaths continued a downward trend in 2023 to 1.25m from 1.31 in 2022 and 1.42 in 2021. Deaths were </a:t>
            </a:r>
            <a:r>
              <a:rPr lang="en-GB" altLang="en-US" b="1" dirty="0"/>
              <a:t>up</a:t>
            </a:r>
            <a:r>
              <a:rPr lang="en-GB" altLang="en-US" dirty="0"/>
              <a:t> as </a:t>
            </a:r>
            <a:r>
              <a:rPr lang="en-GB" altLang="en-US" b="1" dirty="0"/>
              <a:t>reported cases were down</a:t>
            </a:r>
            <a:r>
              <a:rPr lang="en-GB" altLang="en-US" dirty="0"/>
              <a:t> during the pandemic. It appears that TB reclaimed it’s pre-pandemic title as the #1 ID killer in the world. Covid had officially reported deaths of 300k in 2023.        Now, let’s take a closer look at some of the things that can affect TB care: (next slide)</a:t>
            </a:r>
          </a:p>
          <a:p>
            <a:endParaRPr lang="en-US" dirty="0"/>
          </a:p>
        </p:txBody>
      </p:sp>
      <p:sp>
        <p:nvSpPr>
          <p:cNvPr id="4" name="Slide Number Placeholder 3"/>
          <p:cNvSpPr>
            <a:spLocks noGrp="1"/>
          </p:cNvSpPr>
          <p:nvPr>
            <p:ph type="sldNum" sz="quarter" idx="5"/>
          </p:nvPr>
        </p:nvSpPr>
        <p:spPr/>
        <p:txBody>
          <a:bodyPr/>
          <a:lstStyle/>
          <a:p>
            <a:fld id="{32B501FE-6A41-6947-8867-98CC2971DC28}" type="slidenum">
              <a:rPr lang="en-US" smtClean="0"/>
              <a:t>22</a:t>
            </a:fld>
            <a:endParaRPr lang="en-US"/>
          </a:p>
        </p:txBody>
      </p:sp>
    </p:spTree>
    <p:extLst>
      <p:ext uri="{BB962C8B-B14F-4D97-AF65-F5344CB8AC3E}">
        <p14:creationId xmlns:p14="http://schemas.microsoft.com/office/powerpoint/2010/main" val="17010755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descr="A screenshot of a video game&#10;&#10;Description automatically generated">
            <a:extLst>
              <a:ext uri="{FF2B5EF4-FFF2-40B4-BE49-F238E27FC236}">
                <a16:creationId xmlns:a16="http://schemas.microsoft.com/office/drawing/2014/main" id="{85B799A0-8831-2292-152A-8AF58DED69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C00F978-FFC8-9840-555D-0EA4D7D6923C}"/>
              </a:ext>
            </a:extLst>
          </p:cNvPr>
          <p:cNvSpPr>
            <a:spLocks noGrp="1"/>
          </p:cNvSpPr>
          <p:nvPr>
            <p:ph type="ctrTitle"/>
          </p:nvPr>
        </p:nvSpPr>
        <p:spPr>
          <a:xfrm>
            <a:off x="3737111" y="3429000"/>
            <a:ext cx="8372061" cy="1732032"/>
          </a:xfrm>
          <a:prstGeom prst="rect">
            <a:avLst/>
          </a:prstGeom>
        </p:spPr>
        <p:txBody>
          <a:bodyPr anchor="b"/>
          <a:lstStyle>
            <a:lvl1pPr algn="ctr">
              <a:defRPr sz="6000" b="1" i="0">
                <a:solidFill>
                  <a:schemeClr val="bg1"/>
                </a:solidFill>
                <a:latin typeface="Proxima Nova Semibold" panose="02000506030000020004" pitchFamily="2"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695AC66-B842-D42D-235B-6E47E0CD64D2}"/>
              </a:ext>
            </a:extLst>
          </p:cNvPr>
          <p:cNvSpPr>
            <a:spLocks noGrp="1"/>
          </p:cNvSpPr>
          <p:nvPr>
            <p:ph type="subTitle" idx="1"/>
          </p:nvPr>
        </p:nvSpPr>
        <p:spPr>
          <a:xfrm>
            <a:off x="3737112" y="5297557"/>
            <a:ext cx="8372061" cy="664300"/>
          </a:xfrm>
        </p:spPr>
        <p:txBody>
          <a:bodyPr/>
          <a:lstStyle>
            <a:lvl1pPr marL="0" indent="0" algn="ctr">
              <a:buNone/>
              <a:defRPr sz="2400" b="0" i="0">
                <a:solidFill>
                  <a:schemeClr val="bg1"/>
                </a:solidFill>
                <a:latin typeface="Proxima Nova Light"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6CEED87-A794-DE3A-F25B-956BC510A08F}"/>
              </a:ext>
            </a:extLst>
          </p:cNvPr>
          <p:cNvSpPr>
            <a:spLocks noGrp="1"/>
          </p:cNvSpPr>
          <p:nvPr>
            <p:ph type="dt" sz="half" idx="10"/>
          </p:nvPr>
        </p:nvSpPr>
        <p:spPr/>
        <p:txBody>
          <a:bodyPr/>
          <a:lstStyle/>
          <a:p>
            <a:fld id="{FBD05A37-A698-CD49-80CE-57ED510EA36D}" type="datetime1">
              <a:rPr lang="en-US" smtClean="0"/>
              <a:t>9/23/2025</a:t>
            </a:fld>
            <a:endParaRPr lang="en-US"/>
          </a:p>
        </p:txBody>
      </p:sp>
      <p:sp>
        <p:nvSpPr>
          <p:cNvPr id="5" name="Footer Placeholder 4">
            <a:extLst>
              <a:ext uri="{FF2B5EF4-FFF2-40B4-BE49-F238E27FC236}">
                <a16:creationId xmlns:a16="http://schemas.microsoft.com/office/drawing/2014/main" id="{6060A8F2-3769-15F8-E9EB-165EBAD6B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72BC8-9FEB-0EDF-3430-9C2B9C258D02}"/>
              </a:ext>
            </a:extLst>
          </p:cNvPr>
          <p:cNvSpPr>
            <a:spLocks noGrp="1"/>
          </p:cNvSpPr>
          <p:nvPr>
            <p:ph type="sldNum" sz="quarter" idx="12"/>
          </p:nvPr>
        </p:nvSpPr>
        <p:spPr/>
        <p:txBody>
          <a:bodyPr/>
          <a:lstStyle/>
          <a:p>
            <a:fld id="{93424B46-88B0-F54F-971F-2168E11F14B4}" type="slidenum">
              <a:rPr lang="en-US" smtClean="0"/>
              <a:t>‹#›</a:t>
            </a:fld>
            <a:endParaRPr lang="en-US"/>
          </a:p>
        </p:txBody>
      </p:sp>
    </p:spTree>
    <p:extLst>
      <p:ext uri="{BB962C8B-B14F-4D97-AF65-F5344CB8AC3E}">
        <p14:creationId xmlns:p14="http://schemas.microsoft.com/office/powerpoint/2010/main" val="373595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10" name="Picture 9" descr="Chart&#10;&#10;Description automatically generated with medium confidence">
            <a:extLst>
              <a:ext uri="{FF2B5EF4-FFF2-40B4-BE49-F238E27FC236}">
                <a16:creationId xmlns:a16="http://schemas.microsoft.com/office/drawing/2014/main" id="{FA832214-2808-E330-CF5E-8C36FA082D0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34BC801-0D57-946B-28E1-7D8691EEEDA6}"/>
              </a:ext>
            </a:extLst>
          </p:cNvPr>
          <p:cNvSpPr>
            <a:spLocks noGrp="1"/>
          </p:cNvSpPr>
          <p:nvPr>
            <p:ph type="title"/>
          </p:nvPr>
        </p:nvSpPr>
        <p:spPr>
          <a:xfrm>
            <a:off x="838200" y="365125"/>
            <a:ext cx="10515600" cy="1325563"/>
          </a:xfrm>
          <a:prstGeom prst="rect">
            <a:avLst/>
          </a:prstGeom>
        </p:spPr>
        <p:txBody>
          <a:bodyPr/>
          <a:lstStyle>
            <a:lvl1pPr>
              <a:defRPr b="0" i="0">
                <a:solidFill>
                  <a:srgbClr val="1C2956"/>
                </a:solidFill>
                <a:latin typeface="Proxima Nova Medium" panose="02000506030000020004"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1400D40-4DD1-71A2-D8C2-AD323D3BD164}"/>
              </a:ext>
            </a:extLst>
          </p:cNvPr>
          <p:cNvSpPr>
            <a:spLocks noGrp="1"/>
          </p:cNvSpPr>
          <p:nvPr>
            <p:ph sz="half" idx="1"/>
          </p:nvPr>
        </p:nvSpPr>
        <p:spPr>
          <a:xfrm>
            <a:off x="838200" y="1825625"/>
            <a:ext cx="5181600" cy="4351338"/>
          </a:xfrm>
        </p:spPr>
        <p:txBody>
          <a:bodyPr/>
          <a:lstStyle>
            <a:lvl1pPr>
              <a:defRPr b="0" i="0">
                <a:solidFill>
                  <a:srgbClr val="1C2956"/>
                </a:solidFill>
                <a:latin typeface="Proxima Nova" panose="02000506030000020004" pitchFamily="2" charset="0"/>
              </a:defRPr>
            </a:lvl1pPr>
            <a:lvl2pPr>
              <a:defRPr b="0" i="0">
                <a:solidFill>
                  <a:srgbClr val="1C2956"/>
                </a:solidFill>
                <a:latin typeface="Proxima Nova" panose="02000506030000020004" pitchFamily="2" charset="0"/>
              </a:defRPr>
            </a:lvl2pPr>
            <a:lvl3pPr>
              <a:defRPr b="0" i="0">
                <a:solidFill>
                  <a:srgbClr val="1C2956"/>
                </a:solidFill>
                <a:latin typeface="Proxima Nova" panose="02000506030000020004" pitchFamily="2" charset="0"/>
              </a:defRPr>
            </a:lvl3pPr>
            <a:lvl4pPr>
              <a:defRPr b="0" i="0">
                <a:solidFill>
                  <a:srgbClr val="1C2956"/>
                </a:solidFill>
                <a:latin typeface="Proxima Nova" panose="02000506030000020004" pitchFamily="2" charset="0"/>
              </a:defRPr>
            </a:lvl4pPr>
            <a:lvl5pPr>
              <a:defRPr b="0" i="0">
                <a:solidFill>
                  <a:srgbClr val="1C2956"/>
                </a:solidFill>
                <a:latin typeface="Proxima Nova"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817289-AA84-2C2A-5FA1-375B5475BCD4}"/>
              </a:ext>
            </a:extLst>
          </p:cNvPr>
          <p:cNvSpPr>
            <a:spLocks noGrp="1"/>
          </p:cNvSpPr>
          <p:nvPr>
            <p:ph sz="half" idx="2"/>
          </p:nvPr>
        </p:nvSpPr>
        <p:spPr>
          <a:xfrm>
            <a:off x="6172200" y="1825625"/>
            <a:ext cx="5181600" cy="4351338"/>
          </a:xfrm>
        </p:spPr>
        <p:txBody>
          <a:bodyPr/>
          <a:lstStyle>
            <a:lvl1pPr>
              <a:defRPr b="0" i="0">
                <a:solidFill>
                  <a:srgbClr val="1C2956"/>
                </a:solidFill>
                <a:latin typeface="Proxima Nova" panose="02000506030000020004" pitchFamily="2" charset="0"/>
              </a:defRPr>
            </a:lvl1pPr>
            <a:lvl2pPr>
              <a:defRPr b="0" i="0">
                <a:solidFill>
                  <a:srgbClr val="1C2956"/>
                </a:solidFill>
                <a:latin typeface="Proxima Nova" panose="02000506030000020004" pitchFamily="2" charset="0"/>
              </a:defRPr>
            </a:lvl2pPr>
            <a:lvl3pPr>
              <a:defRPr b="0" i="0">
                <a:solidFill>
                  <a:srgbClr val="1C2956"/>
                </a:solidFill>
                <a:latin typeface="Proxima Nova" panose="02000506030000020004" pitchFamily="2" charset="0"/>
              </a:defRPr>
            </a:lvl3pPr>
            <a:lvl4pPr>
              <a:defRPr b="0" i="0">
                <a:solidFill>
                  <a:srgbClr val="1C2956"/>
                </a:solidFill>
                <a:latin typeface="Proxima Nova" panose="02000506030000020004" pitchFamily="2" charset="0"/>
              </a:defRPr>
            </a:lvl4pPr>
            <a:lvl5pPr>
              <a:defRPr b="0" i="0">
                <a:solidFill>
                  <a:srgbClr val="1C2956"/>
                </a:solidFill>
                <a:latin typeface="Proxima Nova"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DA6E04-82A8-A024-BBEF-5EC58386CA27}"/>
              </a:ext>
            </a:extLst>
          </p:cNvPr>
          <p:cNvSpPr>
            <a:spLocks noGrp="1"/>
          </p:cNvSpPr>
          <p:nvPr>
            <p:ph type="dt" sz="half" idx="10"/>
          </p:nvPr>
        </p:nvSpPr>
        <p:spPr/>
        <p:txBody>
          <a:bodyPr/>
          <a:lstStyle/>
          <a:p>
            <a:fld id="{0ECC1A85-A486-E648-8C13-2889C7DA454D}" type="datetime1">
              <a:rPr lang="en-US" smtClean="0"/>
              <a:t>9/23/2025</a:t>
            </a:fld>
            <a:endParaRPr lang="en-US"/>
          </a:p>
        </p:txBody>
      </p:sp>
      <p:sp>
        <p:nvSpPr>
          <p:cNvPr id="6" name="Footer Placeholder 5">
            <a:extLst>
              <a:ext uri="{FF2B5EF4-FFF2-40B4-BE49-F238E27FC236}">
                <a16:creationId xmlns:a16="http://schemas.microsoft.com/office/drawing/2014/main" id="{717332DD-3F48-3C21-3DD3-F7A3508F51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43E0E8-AE8D-987E-F6BA-5F46461078F9}"/>
              </a:ext>
            </a:extLst>
          </p:cNvPr>
          <p:cNvSpPr>
            <a:spLocks noGrp="1"/>
          </p:cNvSpPr>
          <p:nvPr>
            <p:ph type="sldNum" sz="quarter" idx="12"/>
          </p:nvPr>
        </p:nvSpPr>
        <p:spPr/>
        <p:txBody>
          <a:bodyPr/>
          <a:lstStyle>
            <a:lvl1pPr>
              <a:defRPr b="0" i="0">
                <a:latin typeface="Proxima Nova" panose="02000506030000020004" pitchFamily="2" charset="0"/>
              </a:defRPr>
            </a:lvl1pPr>
          </a:lstStyle>
          <a:p>
            <a:fld id="{93424B46-88B0-F54F-971F-2168E11F14B4}" type="slidenum">
              <a:rPr lang="en-US" smtClean="0"/>
              <a:pPr/>
              <a:t>‹#›</a:t>
            </a:fld>
            <a:endParaRPr lang="en-US"/>
          </a:p>
        </p:txBody>
      </p:sp>
    </p:spTree>
    <p:extLst>
      <p:ext uri="{BB962C8B-B14F-4D97-AF65-F5344CB8AC3E}">
        <p14:creationId xmlns:p14="http://schemas.microsoft.com/office/powerpoint/2010/main" val="4105776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EF7EB-4964-14EE-EBD4-C8845F62488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C0ABE00-7A21-43A3-8388-59DBFD7BF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58F628-8B07-20E2-8BC9-2E4B4D851D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FCCF77-DAB0-9EB3-3DA2-FFC8BDC0FB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F9B906-97E0-C9A6-DB90-7DEA20037B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9A229B-A8DA-657B-FA7A-A161BB51F173}"/>
              </a:ext>
            </a:extLst>
          </p:cNvPr>
          <p:cNvSpPr>
            <a:spLocks noGrp="1"/>
          </p:cNvSpPr>
          <p:nvPr>
            <p:ph type="dt" sz="half" idx="10"/>
          </p:nvPr>
        </p:nvSpPr>
        <p:spPr/>
        <p:txBody>
          <a:bodyPr/>
          <a:lstStyle/>
          <a:p>
            <a:fld id="{5D352ACF-0DAE-A545-A10A-93B842630FBB}" type="datetime1">
              <a:rPr lang="en-US" smtClean="0"/>
              <a:t>9/23/2025</a:t>
            </a:fld>
            <a:endParaRPr lang="en-US"/>
          </a:p>
        </p:txBody>
      </p:sp>
      <p:sp>
        <p:nvSpPr>
          <p:cNvPr id="8" name="Footer Placeholder 7">
            <a:extLst>
              <a:ext uri="{FF2B5EF4-FFF2-40B4-BE49-F238E27FC236}">
                <a16:creationId xmlns:a16="http://schemas.microsoft.com/office/drawing/2014/main" id="{D7E0E7AF-4012-9528-8EE1-E84E13DD1D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F3C066-C533-C3FB-2139-CD7D53E216D6}"/>
              </a:ext>
            </a:extLst>
          </p:cNvPr>
          <p:cNvSpPr>
            <a:spLocks noGrp="1"/>
          </p:cNvSpPr>
          <p:nvPr>
            <p:ph type="sldNum" sz="quarter" idx="12"/>
          </p:nvPr>
        </p:nvSpPr>
        <p:spPr/>
        <p:txBody>
          <a:bodyPr/>
          <a:lstStyle/>
          <a:p>
            <a:fld id="{93424B46-88B0-F54F-971F-2168E11F14B4}" type="slidenum">
              <a:rPr lang="en-US" smtClean="0"/>
              <a:t>‹#›</a:t>
            </a:fld>
            <a:endParaRPr lang="en-US"/>
          </a:p>
        </p:txBody>
      </p:sp>
    </p:spTree>
    <p:extLst>
      <p:ext uri="{BB962C8B-B14F-4D97-AF65-F5344CB8AC3E}">
        <p14:creationId xmlns:p14="http://schemas.microsoft.com/office/powerpoint/2010/main" val="852746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F2E2E9-52CC-F8E7-1C9C-1EADB999D477}"/>
              </a:ext>
            </a:extLst>
          </p:cNvPr>
          <p:cNvSpPr>
            <a:spLocks noGrp="1"/>
          </p:cNvSpPr>
          <p:nvPr>
            <p:ph type="dt" sz="half" idx="10"/>
          </p:nvPr>
        </p:nvSpPr>
        <p:spPr/>
        <p:txBody>
          <a:bodyPr/>
          <a:lstStyle/>
          <a:p>
            <a:fld id="{E690CB44-FA8C-8D40-B2F7-F362533D48D3}" type="datetime1">
              <a:rPr lang="en-US" smtClean="0"/>
              <a:t>9/23/2025</a:t>
            </a:fld>
            <a:endParaRPr lang="en-US"/>
          </a:p>
        </p:txBody>
      </p:sp>
      <p:sp>
        <p:nvSpPr>
          <p:cNvPr id="3" name="Footer Placeholder 2">
            <a:extLst>
              <a:ext uri="{FF2B5EF4-FFF2-40B4-BE49-F238E27FC236}">
                <a16:creationId xmlns:a16="http://schemas.microsoft.com/office/drawing/2014/main" id="{B77B927E-CE3C-4D07-DF11-DCBFE69C43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B129AB-BA60-D828-8052-309871FA743F}"/>
              </a:ext>
            </a:extLst>
          </p:cNvPr>
          <p:cNvSpPr>
            <a:spLocks noGrp="1"/>
          </p:cNvSpPr>
          <p:nvPr>
            <p:ph type="sldNum" sz="quarter" idx="12"/>
          </p:nvPr>
        </p:nvSpPr>
        <p:spPr/>
        <p:txBody>
          <a:bodyPr/>
          <a:lstStyle/>
          <a:p>
            <a:fld id="{93424B46-88B0-F54F-971F-2168E11F14B4}" type="slidenum">
              <a:rPr lang="en-US" smtClean="0"/>
              <a:t>‹#›</a:t>
            </a:fld>
            <a:endParaRPr lang="en-US"/>
          </a:p>
        </p:txBody>
      </p:sp>
    </p:spTree>
    <p:extLst>
      <p:ext uri="{BB962C8B-B14F-4D97-AF65-F5344CB8AC3E}">
        <p14:creationId xmlns:p14="http://schemas.microsoft.com/office/powerpoint/2010/main" val="59203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0F978-FFC8-9840-555D-0EA4D7D6923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95AC66-B842-D42D-235B-6E47E0CD64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CEED87-A794-DE3A-F25B-956BC510A08F}"/>
              </a:ext>
            </a:extLst>
          </p:cNvPr>
          <p:cNvSpPr>
            <a:spLocks noGrp="1"/>
          </p:cNvSpPr>
          <p:nvPr>
            <p:ph type="dt" sz="half" idx="10"/>
          </p:nvPr>
        </p:nvSpPr>
        <p:spPr/>
        <p:txBody>
          <a:bodyPr/>
          <a:lstStyle/>
          <a:p>
            <a:fld id="{FEF116D9-B18B-8D4F-884F-97E005292F8B}" type="datetime1">
              <a:rPr lang="en-US" smtClean="0"/>
              <a:t>9/23/2025</a:t>
            </a:fld>
            <a:endParaRPr lang="en-US"/>
          </a:p>
        </p:txBody>
      </p:sp>
      <p:sp>
        <p:nvSpPr>
          <p:cNvPr id="5" name="Footer Placeholder 4">
            <a:extLst>
              <a:ext uri="{FF2B5EF4-FFF2-40B4-BE49-F238E27FC236}">
                <a16:creationId xmlns:a16="http://schemas.microsoft.com/office/drawing/2014/main" id="{6060A8F2-3769-15F8-E9EB-165EBAD6B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72BC8-9FEB-0EDF-3430-9C2B9C258D02}"/>
              </a:ext>
            </a:extLst>
          </p:cNvPr>
          <p:cNvSpPr>
            <a:spLocks noGrp="1"/>
          </p:cNvSpPr>
          <p:nvPr>
            <p:ph type="sldNum" sz="quarter" idx="12"/>
          </p:nvPr>
        </p:nvSpPr>
        <p:spPr/>
        <p:txBody>
          <a:bodyPr/>
          <a:lstStyle/>
          <a:p>
            <a:fld id="{93424B46-88B0-F54F-971F-2168E11F14B4}" type="slidenum">
              <a:rPr lang="en-US" smtClean="0"/>
              <a:t>‹#›</a:t>
            </a:fld>
            <a:endParaRPr lang="en-US"/>
          </a:p>
        </p:txBody>
      </p:sp>
    </p:spTree>
    <p:extLst>
      <p:ext uri="{BB962C8B-B14F-4D97-AF65-F5344CB8AC3E}">
        <p14:creationId xmlns:p14="http://schemas.microsoft.com/office/powerpoint/2010/main" val="3433722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58E8D-39AE-DADA-49A4-064AFE97BD9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B9DA6C-D3C8-E8D3-90E2-34F46CAF61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52F0A5B-F9CE-BA65-32A3-AF47F35D2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89CE0E-5AE5-52A5-EF06-0A584E387611}"/>
              </a:ext>
            </a:extLst>
          </p:cNvPr>
          <p:cNvSpPr>
            <a:spLocks noGrp="1"/>
          </p:cNvSpPr>
          <p:nvPr>
            <p:ph type="dt" sz="half" idx="10"/>
          </p:nvPr>
        </p:nvSpPr>
        <p:spPr/>
        <p:txBody>
          <a:bodyPr/>
          <a:lstStyle/>
          <a:p>
            <a:fld id="{0C8D8A36-E65B-754F-ABA0-389B3BEECCA6}" type="datetime1">
              <a:rPr lang="en-US" smtClean="0"/>
              <a:t>9/23/2025</a:t>
            </a:fld>
            <a:endParaRPr lang="en-US"/>
          </a:p>
        </p:txBody>
      </p:sp>
      <p:sp>
        <p:nvSpPr>
          <p:cNvPr id="6" name="Footer Placeholder 5">
            <a:extLst>
              <a:ext uri="{FF2B5EF4-FFF2-40B4-BE49-F238E27FC236}">
                <a16:creationId xmlns:a16="http://schemas.microsoft.com/office/drawing/2014/main" id="{6308754E-8C6C-36BE-7A1E-607BB247E2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283462-2232-66C3-4E08-C7EF0793F07E}"/>
              </a:ext>
            </a:extLst>
          </p:cNvPr>
          <p:cNvSpPr>
            <a:spLocks noGrp="1"/>
          </p:cNvSpPr>
          <p:nvPr>
            <p:ph type="sldNum" sz="quarter" idx="12"/>
          </p:nvPr>
        </p:nvSpPr>
        <p:spPr/>
        <p:txBody>
          <a:bodyPr/>
          <a:lstStyle/>
          <a:p>
            <a:fld id="{93424B46-88B0-F54F-971F-2168E11F14B4}" type="slidenum">
              <a:rPr lang="en-US" smtClean="0"/>
              <a:t>‹#›</a:t>
            </a:fld>
            <a:endParaRPr lang="en-US"/>
          </a:p>
        </p:txBody>
      </p:sp>
    </p:spTree>
    <p:extLst>
      <p:ext uri="{BB962C8B-B14F-4D97-AF65-F5344CB8AC3E}">
        <p14:creationId xmlns:p14="http://schemas.microsoft.com/office/powerpoint/2010/main" val="1210504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61401-20B5-44B5-FC8A-2429E8DB72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C155E5-6006-2E2A-C096-3DD96EA315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3D04D1-39B3-1CAA-AF1E-9F11F4298EA8}"/>
              </a:ext>
            </a:extLst>
          </p:cNvPr>
          <p:cNvSpPr>
            <a:spLocks noGrp="1"/>
          </p:cNvSpPr>
          <p:nvPr>
            <p:ph type="dt" sz="half" idx="10"/>
          </p:nvPr>
        </p:nvSpPr>
        <p:spPr/>
        <p:txBody>
          <a:bodyPr/>
          <a:lstStyle/>
          <a:p>
            <a:fld id="{FBAEC77C-1AB5-FC4B-B4EE-37B2299FCDAA}" type="datetime1">
              <a:rPr lang="en-US" smtClean="0"/>
              <a:t>9/23/2025</a:t>
            </a:fld>
            <a:endParaRPr lang="en-US"/>
          </a:p>
        </p:txBody>
      </p:sp>
      <p:sp>
        <p:nvSpPr>
          <p:cNvPr id="5" name="Footer Placeholder 4">
            <a:extLst>
              <a:ext uri="{FF2B5EF4-FFF2-40B4-BE49-F238E27FC236}">
                <a16:creationId xmlns:a16="http://schemas.microsoft.com/office/drawing/2014/main" id="{D5243946-453E-1E7E-0A4F-90C832EAAD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66E875-EE53-8E70-327E-82B1231E725B}"/>
              </a:ext>
            </a:extLst>
          </p:cNvPr>
          <p:cNvSpPr>
            <a:spLocks noGrp="1"/>
          </p:cNvSpPr>
          <p:nvPr>
            <p:ph type="sldNum" sz="quarter" idx="12"/>
          </p:nvPr>
        </p:nvSpPr>
        <p:spPr/>
        <p:txBody>
          <a:bodyPr/>
          <a:lstStyle/>
          <a:p>
            <a:fld id="{93424B46-88B0-F54F-971F-2168E11F14B4}" type="slidenum">
              <a:rPr lang="en-US" smtClean="0"/>
              <a:t>‹#›</a:t>
            </a:fld>
            <a:endParaRPr lang="en-US"/>
          </a:p>
        </p:txBody>
      </p:sp>
    </p:spTree>
    <p:extLst>
      <p:ext uri="{BB962C8B-B14F-4D97-AF65-F5344CB8AC3E}">
        <p14:creationId xmlns:p14="http://schemas.microsoft.com/office/powerpoint/2010/main" val="2251876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C6E87E-B4B5-F39A-6545-790A334D851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DAECC5-DC80-5CCB-0DCA-05CA90151F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9576D1-4EE9-5739-01C3-207B22FC52B7}"/>
              </a:ext>
            </a:extLst>
          </p:cNvPr>
          <p:cNvSpPr>
            <a:spLocks noGrp="1"/>
          </p:cNvSpPr>
          <p:nvPr>
            <p:ph type="dt" sz="half" idx="10"/>
          </p:nvPr>
        </p:nvSpPr>
        <p:spPr/>
        <p:txBody>
          <a:bodyPr/>
          <a:lstStyle/>
          <a:p>
            <a:fld id="{D58FD81E-CDA4-EF4F-83C7-629ADC6FBC3F}" type="datetime1">
              <a:rPr lang="en-US" smtClean="0"/>
              <a:t>9/23/2025</a:t>
            </a:fld>
            <a:endParaRPr lang="en-US"/>
          </a:p>
        </p:txBody>
      </p:sp>
      <p:sp>
        <p:nvSpPr>
          <p:cNvPr id="5" name="Footer Placeholder 4">
            <a:extLst>
              <a:ext uri="{FF2B5EF4-FFF2-40B4-BE49-F238E27FC236}">
                <a16:creationId xmlns:a16="http://schemas.microsoft.com/office/drawing/2014/main" id="{7853A2E7-0D2B-EAF3-1892-ABDFF66B98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59C7C4-ECD6-06CA-70A4-F89E606A0593}"/>
              </a:ext>
            </a:extLst>
          </p:cNvPr>
          <p:cNvSpPr>
            <a:spLocks noGrp="1"/>
          </p:cNvSpPr>
          <p:nvPr>
            <p:ph type="sldNum" sz="quarter" idx="12"/>
          </p:nvPr>
        </p:nvSpPr>
        <p:spPr/>
        <p:txBody>
          <a:bodyPr/>
          <a:lstStyle/>
          <a:p>
            <a:fld id="{93424B46-88B0-F54F-971F-2168E11F14B4}" type="slidenum">
              <a:rPr lang="en-US" smtClean="0"/>
              <a:t>‹#›</a:t>
            </a:fld>
            <a:endParaRPr lang="en-US"/>
          </a:p>
        </p:txBody>
      </p:sp>
    </p:spTree>
    <p:extLst>
      <p:ext uri="{BB962C8B-B14F-4D97-AF65-F5344CB8AC3E}">
        <p14:creationId xmlns:p14="http://schemas.microsoft.com/office/powerpoint/2010/main" val="2504491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14"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10124" y="0"/>
            <a:ext cx="12171751" cy="6857999"/>
          </a:xfrm>
          <a:prstGeom prst="rect">
            <a:avLst/>
          </a:prstGeom>
          <a:ln w="12700">
            <a:miter lim="400000"/>
          </a:ln>
        </p:spPr>
      </p:pic>
      <p:sp>
        <p:nvSpPr>
          <p:cNvPr id="15" name="Body Level One…"/>
          <p:cNvSpPr txBox="1">
            <a:spLocks noGrp="1"/>
          </p:cNvSpPr>
          <p:nvPr>
            <p:ph type="body" sz="quarter" idx="1" hasCustomPrompt="1"/>
          </p:nvPr>
        </p:nvSpPr>
        <p:spPr>
          <a:xfrm>
            <a:off x="3325655" y="4273868"/>
            <a:ext cx="6905700" cy="1510915"/>
          </a:xfrm>
          <a:prstGeom prst="rect">
            <a:avLst/>
          </a:prstGeom>
          <a:effectLst>
            <a:outerShdw blurRad="127000" dir="2700000" algn="tl" rotWithShape="0">
              <a:prstClr val="black">
                <a:alpha val="10000"/>
              </a:prstClr>
            </a:outerShdw>
          </a:effectLst>
        </p:spPr>
        <p:txBody>
          <a:bodyPr>
            <a:noAutofit/>
          </a:bodyPr>
          <a:lstStyle>
            <a:lvl1pPr marL="0" indent="0">
              <a:lnSpc>
                <a:spcPts val="2140"/>
              </a:lnSpc>
              <a:buSzTx/>
              <a:buFontTx/>
              <a:buNone/>
              <a:defRPr sz="2200">
                <a:solidFill>
                  <a:srgbClr val="FFFFFF"/>
                </a:solidFill>
                <a:latin typeface="Arial"/>
                <a:ea typeface="Arial"/>
                <a:cs typeface="Arial"/>
                <a:sym typeface="Arial"/>
              </a:defRPr>
            </a:lvl1pPr>
            <a:lvl2pPr marL="0" indent="457200">
              <a:lnSpc>
                <a:spcPts val="2140"/>
              </a:lnSpc>
              <a:buSzTx/>
              <a:buFontTx/>
              <a:buNone/>
              <a:defRPr sz="2200">
                <a:solidFill>
                  <a:srgbClr val="FFFFFF"/>
                </a:solidFill>
                <a:latin typeface="Arial"/>
                <a:ea typeface="Arial"/>
                <a:cs typeface="Arial"/>
                <a:sym typeface="Arial"/>
              </a:defRPr>
            </a:lvl2pPr>
            <a:lvl3pPr marL="0" indent="914400">
              <a:lnSpc>
                <a:spcPts val="2140"/>
              </a:lnSpc>
              <a:buSzTx/>
              <a:buFontTx/>
              <a:buNone/>
              <a:defRPr sz="2200">
                <a:solidFill>
                  <a:srgbClr val="FFFFFF"/>
                </a:solidFill>
                <a:latin typeface="Arial"/>
                <a:ea typeface="Arial"/>
                <a:cs typeface="Arial"/>
                <a:sym typeface="Arial"/>
              </a:defRPr>
            </a:lvl3pPr>
            <a:lvl4pPr marL="0" indent="1371600">
              <a:lnSpc>
                <a:spcPts val="2140"/>
              </a:lnSpc>
              <a:buSzTx/>
              <a:buFontTx/>
              <a:buNone/>
              <a:defRPr sz="2200">
                <a:solidFill>
                  <a:srgbClr val="FFFFFF"/>
                </a:solidFill>
                <a:latin typeface="Arial"/>
                <a:ea typeface="Arial"/>
                <a:cs typeface="Arial"/>
                <a:sym typeface="Arial"/>
              </a:defRPr>
            </a:lvl4pPr>
            <a:lvl5pPr marL="0" indent="1828800">
              <a:buSzTx/>
              <a:buFontTx/>
              <a:buNone/>
              <a:defRPr sz="1800">
                <a:solidFill>
                  <a:srgbClr val="FFFFFF"/>
                </a:solidFill>
                <a:latin typeface="Arial"/>
                <a:ea typeface="Arial"/>
                <a:cs typeface="Arial"/>
                <a:sym typeface="Arial"/>
              </a:defRPr>
            </a:lvl5pPr>
          </a:lstStyle>
          <a:p>
            <a:r>
              <a:rPr dirty="0"/>
              <a:t>Body Level One</a:t>
            </a:r>
            <a:r>
              <a:rPr lang="en-US" dirty="0"/>
              <a:t> (4 levels max)</a:t>
            </a:r>
            <a:endParaRPr dirty="0"/>
          </a:p>
          <a:p>
            <a:pPr lvl="1"/>
            <a:r>
              <a:rPr dirty="0"/>
              <a:t>Body Level Two</a:t>
            </a:r>
          </a:p>
          <a:p>
            <a:pPr lvl="2"/>
            <a:r>
              <a:rPr dirty="0"/>
              <a:t>Body Level Three</a:t>
            </a:r>
          </a:p>
          <a:p>
            <a:pPr lvl="3"/>
            <a:r>
              <a:rPr dirty="0"/>
              <a:t>Body Level Four</a:t>
            </a:r>
          </a:p>
        </p:txBody>
      </p:sp>
      <p:sp>
        <p:nvSpPr>
          <p:cNvPr id="16" name="Text Placeholder 17"/>
          <p:cNvSpPr>
            <a:spLocks noGrp="1"/>
          </p:cNvSpPr>
          <p:nvPr>
            <p:ph type="body" sz="quarter" idx="21" hasCustomPrompt="1"/>
          </p:nvPr>
        </p:nvSpPr>
        <p:spPr>
          <a:xfrm>
            <a:off x="3325955" y="2846841"/>
            <a:ext cx="6905700" cy="1287881"/>
          </a:xfrm>
          <a:prstGeom prst="rect">
            <a:avLst/>
          </a:prstGeom>
          <a:effectLst>
            <a:outerShdw blurRad="127000" dir="2700000" algn="tl" rotWithShape="0">
              <a:prstClr val="black">
                <a:alpha val="10000"/>
              </a:prstClr>
            </a:outerShdw>
          </a:effectLst>
        </p:spPr>
        <p:txBody>
          <a:bodyPr>
            <a:noAutofit/>
          </a:bodyPr>
          <a:lstStyle>
            <a:lvl1pPr marL="0" indent="0" defTabSz="786384">
              <a:lnSpc>
                <a:spcPts val="4500"/>
              </a:lnSpc>
              <a:spcBef>
                <a:spcPts val="800"/>
              </a:spcBef>
              <a:buSzTx/>
              <a:buFontTx/>
              <a:buNone/>
              <a:defRPr sz="5000" b="1" i="0">
                <a:solidFill>
                  <a:srgbClr val="FFFFFF"/>
                </a:solidFill>
                <a:latin typeface="Proxima Nova" panose="02000506030000020004" pitchFamily="2" charset="0"/>
                <a:ea typeface="Proxima Nova" panose="02000506030000020004" pitchFamily="2" charset="0"/>
                <a:cs typeface="Proxima Nova" panose="02000506030000020004" pitchFamily="2" charset="0"/>
                <a:sym typeface="Proxima Nova Semibold"/>
              </a:defRPr>
            </a:lvl1pPr>
          </a:lstStyle>
          <a:p>
            <a:r>
              <a:rPr dirty="0"/>
              <a:t>Click to Edit</a:t>
            </a:r>
            <a:br>
              <a:rPr lang="en-US" dirty="0"/>
            </a:br>
            <a:r>
              <a:rPr dirty="0"/>
              <a:t>Title </a:t>
            </a:r>
            <a:r>
              <a:rPr lang="en-US" dirty="0"/>
              <a:t>Intro </a:t>
            </a:r>
            <a:r>
              <a:rPr dirty="0"/>
              <a:t>Slide</a:t>
            </a:r>
          </a:p>
        </p:txBody>
      </p:sp>
    </p:spTree>
    <p:extLst>
      <p:ext uri="{BB962C8B-B14F-4D97-AF65-F5344CB8AC3E}">
        <p14:creationId xmlns:p14="http://schemas.microsoft.com/office/powerpoint/2010/main" val="227184658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1_Title and Content">
    <p:spTree>
      <p:nvGrpSpPr>
        <p:cNvPr id="1" name=""/>
        <p:cNvGrpSpPr/>
        <p:nvPr/>
      </p:nvGrpSpPr>
      <p:grpSpPr>
        <a:xfrm>
          <a:off x="0" y="0"/>
          <a:ext cx="0" cy="0"/>
          <a:chOff x="0" y="0"/>
          <a:chExt cx="0" cy="0"/>
        </a:xfrm>
      </p:grpSpPr>
      <p:pic>
        <p:nvPicPr>
          <p:cNvPr id="115"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2000" cy="6869409"/>
          </a:xfrm>
          <a:prstGeom prst="rect">
            <a:avLst/>
          </a:prstGeom>
          <a:ln w="12700">
            <a:miter lim="400000"/>
          </a:ln>
        </p:spPr>
      </p:pic>
      <p:sp>
        <p:nvSpPr>
          <p:cNvPr id="118" name="Body Level One…"/>
          <p:cNvSpPr txBox="1">
            <a:spLocks noGrp="1" noChangeAspect="1"/>
          </p:cNvSpPr>
          <p:nvPr>
            <p:ph type="body" sz="half" idx="1" hasCustomPrompt="1"/>
          </p:nvPr>
        </p:nvSpPr>
        <p:spPr>
          <a:xfrm>
            <a:off x="917573" y="2607031"/>
            <a:ext cx="10055227" cy="3127473"/>
          </a:xfrm>
          <a:prstGeom prst="rect">
            <a:avLst/>
          </a:prstGeom>
        </p:spPr>
        <p:txBody>
          <a:bodyPr>
            <a:noAutofit/>
          </a:bodyPr>
          <a:lstStyle>
            <a:lvl1pPr marL="0" indent="0">
              <a:buNone/>
              <a:defRPr sz="2400">
                <a:latin typeface="Arial"/>
                <a:ea typeface="Arial"/>
                <a:cs typeface="Arial"/>
                <a:sym typeface="Arial"/>
              </a:defRPr>
            </a:lvl1pPr>
            <a:lvl2pPr marL="800100" indent="-342900">
              <a:buFont typeface="Arial" panose="020B0604020202020204" pitchFamily="34" charset="0"/>
              <a:buChar char="•"/>
              <a:defRPr sz="2400">
                <a:latin typeface="Arial"/>
                <a:ea typeface="Arial"/>
                <a:cs typeface="Arial"/>
                <a:sym typeface="Arial"/>
              </a:defRPr>
            </a:lvl2pPr>
            <a:lvl3pPr marL="1257300" indent="-342900">
              <a:buFont typeface="Arial" panose="020B0604020202020204" pitchFamily="34" charset="0"/>
              <a:buChar char="•"/>
              <a:defRPr sz="2400">
                <a:latin typeface="Arial"/>
                <a:ea typeface="Arial"/>
                <a:cs typeface="Arial"/>
                <a:sym typeface="Arial"/>
              </a:defRPr>
            </a:lvl3pPr>
            <a:lvl4pPr marL="1714500" indent="-342900">
              <a:buFont typeface="Arial" panose="020B0604020202020204" pitchFamily="34" charset="0"/>
              <a:buChar char="•"/>
              <a:defRPr sz="2400">
                <a:latin typeface="Arial"/>
                <a:ea typeface="Arial"/>
                <a:cs typeface="Arial"/>
                <a:sym typeface="Arial"/>
              </a:defRPr>
            </a:lvl4pPr>
            <a:lvl5pPr marL="2171700" indent="-342900">
              <a:buFont typeface="Arial" panose="020B0604020202020204" pitchFamily="34" charset="0"/>
              <a:buChar char="•"/>
              <a:defRPr sz="2400">
                <a:latin typeface="Arial"/>
                <a:ea typeface="Arial"/>
                <a:cs typeface="Arial"/>
                <a:sym typeface="Arial"/>
              </a:defRPr>
            </a:lvl5pPr>
          </a:lstStyle>
          <a:p>
            <a:pPr marL="228600" marR="0" lvl="0" indent="-228600" algn="l" defTabSz="914400" rtl="0" eaLnBrk="1" fontAlgn="auto" latinLnBrk="0" hangingPunct="1">
              <a:lnSpc>
                <a:spcPct val="90000"/>
              </a:lnSpc>
              <a:spcBef>
                <a:spcPts val="1000"/>
              </a:spcBef>
              <a:spcAft>
                <a:spcPts val="0"/>
              </a:spcAft>
              <a:buClrTx/>
              <a:buSzPct val="100000"/>
              <a:buFont typeface="Arial"/>
              <a:buChar char="•"/>
              <a:tabLst/>
              <a:defRPr/>
            </a:pPr>
            <a:r>
              <a:rPr dirty="0"/>
              <a:t>Body Level One</a:t>
            </a:r>
            <a:r>
              <a:rPr lang="en-US" dirty="0"/>
              <a:t> (5 bullets max)</a:t>
            </a:r>
            <a:endParaRPr dirty="0"/>
          </a:p>
          <a:p>
            <a:pPr lvl="1"/>
            <a:r>
              <a:rPr dirty="0"/>
              <a:t>Body Level Two</a:t>
            </a:r>
          </a:p>
          <a:p>
            <a:pPr lvl="2"/>
            <a:r>
              <a:rPr dirty="0"/>
              <a:t>Body Level Three</a:t>
            </a:r>
          </a:p>
          <a:p>
            <a:pPr lvl="3"/>
            <a:r>
              <a:rPr dirty="0"/>
              <a:t>Body Level Four</a:t>
            </a:r>
          </a:p>
          <a:p>
            <a:pPr lvl="4"/>
            <a:r>
              <a:rPr dirty="0"/>
              <a:t>Body Level Five</a:t>
            </a:r>
          </a:p>
        </p:txBody>
      </p:sp>
      <p:sp>
        <p:nvSpPr>
          <p:cNvPr id="4" name="Slide Number">
            <a:extLst>
              <a:ext uri="{FF2B5EF4-FFF2-40B4-BE49-F238E27FC236}">
                <a16:creationId xmlns:a16="http://schemas.microsoft.com/office/drawing/2014/main" id="{A64E17EC-426F-FF6B-5A59-AF810FB6DA27}"/>
              </a:ext>
            </a:extLst>
          </p:cNvPr>
          <p:cNvSpPr txBox="1">
            <a:spLocks noGrp="1"/>
          </p:cNvSpPr>
          <p:nvPr>
            <p:ph type="sldNum" sz="quarter" idx="2"/>
          </p:nvPr>
        </p:nvSpPr>
        <p:spPr>
          <a:xfrm>
            <a:off x="11152674" y="5892935"/>
            <a:ext cx="836124" cy="784830"/>
          </a:xfrm>
          <a:prstGeom prst="rect">
            <a:avLst/>
          </a:prstGeom>
          <a:effectLst/>
        </p:spPr>
        <p:txBody>
          <a:bodyPr/>
          <a:lstStyle>
            <a:lvl1pPr>
              <a:defRPr sz="4500">
                <a:solidFill>
                  <a:schemeClr val="tx1">
                    <a:lumMod val="65000"/>
                    <a:lumOff val="35000"/>
                  </a:schemeClr>
                </a:solidFill>
              </a:defRPr>
            </a:lvl1pPr>
          </a:lstStyle>
          <a:p>
            <a:fld id="{86CB4B4D-7CA3-9044-876B-883B54F8677D}" type="slidenum">
              <a:rPr lang="en-US" smtClean="0"/>
              <a:pPr/>
              <a:t>‹#›</a:t>
            </a:fld>
            <a:endParaRPr lang="en-US" dirty="0"/>
          </a:p>
        </p:txBody>
      </p:sp>
      <p:sp>
        <p:nvSpPr>
          <p:cNvPr id="5" name="Click to Edit Master Title Slide">
            <a:extLst>
              <a:ext uri="{FF2B5EF4-FFF2-40B4-BE49-F238E27FC236}">
                <a16:creationId xmlns:a16="http://schemas.microsoft.com/office/drawing/2014/main" id="{9508A78A-2A03-0C14-AFFD-9753A113BE0F}"/>
              </a:ext>
            </a:extLst>
          </p:cNvPr>
          <p:cNvSpPr txBox="1">
            <a:spLocks noGrp="1" noChangeAspect="1"/>
          </p:cNvSpPr>
          <p:nvPr>
            <p:ph type="title" hasCustomPrompt="1"/>
          </p:nvPr>
        </p:nvSpPr>
        <p:spPr>
          <a:xfrm>
            <a:off x="917573" y="675118"/>
            <a:ext cx="7756257" cy="1503878"/>
          </a:xfrm>
          <a:prstGeom prst="rect">
            <a:avLst/>
          </a:prstGeom>
        </p:spPr>
        <p:txBody>
          <a:bodyPr>
            <a:noAutofit/>
          </a:bodyPr>
          <a:lstStyle>
            <a:lvl1pPr>
              <a:defRPr sz="4000" b="1" i="0">
                <a:solidFill>
                  <a:srgbClr val="1B2657"/>
                </a:solidFill>
                <a:latin typeface="Proxima Nova" panose="02000506030000020004" pitchFamily="2" charset="0"/>
                <a:ea typeface="Proxima Nova" panose="02000506030000020004" pitchFamily="2" charset="0"/>
                <a:cs typeface="Proxima Nova" panose="02000506030000020004" pitchFamily="2" charset="0"/>
                <a:sym typeface="Proxima Nova Medium"/>
              </a:defRPr>
            </a:lvl1pPr>
          </a:lstStyle>
          <a:p>
            <a:r>
              <a:rPr dirty="0"/>
              <a:t>Click to Edit Master Title Slide</a:t>
            </a:r>
          </a:p>
        </p:txBody>
      </p:sp>
    </p:spTree>
    <p:extLst>
      <p:ext uri="{BB962C8B-B14F-4D97-AF65-F5344CB8AC3E}">
        <p14:creationId xmlns:p14="http://schemas.microsoft.com/office/powerpoint/2010/main" val="265814028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Content + Yellow Poppi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2B32FF-152F-9E49-6986-4488935B12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69407"/>
          </a:xfrm>
          <a:prstGeom prst="rect">
            <a:avLst/>
          </a:prstGeom>
        </p:spPr>
      </p:pic>
      <p:sp>
        <p:nvSpPr>
          <p:cNvPr id="4" name="Slide Number">
            <a:extLst>
              <a:ext uri="{FF2B5EF4-FFF2-40B4-BE49-F238E27FC236}">
                <a16:creationId xmlns:a16="http://schemas.microsoft.com/office/drawing/2014/main" id="{5636348A-8336-9698-EBFE-32ADBCDC3536}"/>
              </a:ext>
            </a:extLst>
          </p:cNvPr>
          <p:cNvSpPr txBox="1">
            <a:spLocks noGrp="1"/>
          </p:cNvSpPr>
          <p:nvPr>
            <p:ph type="sldNum" sz="quarter" idx="2"/>
          </p:nvPr>
        </p:nvSpPr>
        <p:spPr>
          <a:xfrm>
            <a:off x="11152674" y="5892935"/>
            <a:ext cx="836124" cy="784830"/>
          </a:xfrm>
          <a:prstGeom prst="rect">
            <a:avLst/>
          </a:prstGeom>
        </p:spPr>
        <p:txBody>
          <a:bodyPr/>
          <a:lstStyle>
            <a:lvl1pPr>
              <a:defRPr sz="4500">
                <a:solidFill>
                  <a:schemeClr val="bg1"/>
                </a:solidFill>
              </a:defRPr>
            </a:lvl1pPr>
          </a:lstStyle>
          <a:p>
            <a:fld id="{86CB4B4D-7CA3-9044-876B-883B54F8677D}" type="slidenum">
              <a:rPr lang="en-US" smtClean="0"/>
              <a:pPr/>
              <a:t>‹#›</a:t>
            </a:fld>
            <a:endParaRPr lang="en-US" dirty="0"/>
          </a:p>
        </p:txBody>
      </p:sp>
      <p:sp>
        <p:nvSpPr>
          <p:cNvPr id="5" name="Body Level One…">
            <a:extLst>
              <a:ext uri="{FF2B5EF4-FFF2-40B4-BE49-F238E27FC236}">
                <a16:creationId xmlns:a16="http://schemas.microsoft.com/office/drawing/2014/main" id="{5185DFAB-4033-41F2-F526-EB76CA388716}"/>
              </a:ext>
            </a:extLst>
          </p:cNvPr>
          <p:cNvSpPr txBox="1">
            <a:spLocks noGrp="1" noChangeAspect="1"/>
          </p:cNvSpPr>
          <p:nvPr>
            <p:ph type="body" sz="quarter" idx="1" hasCustomPrompt="1"/>
          </p:nvPr>
        </p:nvSpPr>
        <p:spPr>
          <a:xfrm>
            <a:off x="840422" y="2249828"/>
            <a:ext cx="5255577" cy="2834640"/>
          </a:xfrm>
          <a:prstGeom prst="rect">
            <a:avLst/>
          </a:prstGeom>
        </p:spPr>
        <p:txBody>
          <a:bodyPr>
            <a:noAutofit/>
          </a:bodyPr>
          <a:lstStyle>
            <a:lvl1pPr>
              <a:defRPr sz="2400">
                <a:latin typeface="Arial"/>
                <a:ea typeface="Arial"/>
                <a:cs typeface="Arial"/>
                <a:sym typeface="Arial"/>
              </a:defRPr>
            </a:lvl1pPr>
            <a:lvl2pPr marL="731519" indent="-274319">
              <a:defRPr sz="2400">
                <a:latin typeface="Arial"/>
                <a:ea typeface="Arial"/>
                <a:cs typeface="Arial"/>
                <a:sym typeface="Arial"/>
              </a:defRPr>
            </a:lvl2pPr>
            <a:lvl3pPr marL="1219200" indent="-304800">
              <a:defRPr sz="2400">
                <a:latin typeface="Arial"/>
                <a:ea typeface="Arial"/>
                <a:cs typeface="Arial"/>
                <a:sym typeface="Arial"/>
              </a:defRPr>
            </a:lvl3pPr>
            <a:lvl4pPr marL="1714500" indent="-342900">
              <a:defRPr sz="2400">
                <a:latin typeface="Arial"/>
                <a:ea typeface="Arial"/>
                <a:cs typeface="Arial"/>
                <a:sym typeface="Arial"/>
              </a:defRPr>
            </a:lvl4pPr>
            <a:lvl5pPr marL="2171700" indent="-342900">
              <a:defRPr sz="2400">
                <a:latin typeface="Arial"/>
                <a:ea typeface="Arial"/>
                <a:cs typeface="Arial"/>
                <a:sym typeface="Arial"/>
              </a:defRPr>
            </a:lvl5pPr>
          </a:lstStyle>
          <a:p>
            <a:r>
              <a:rPr dirty="0"/>
              <a:t>Body Level One</a:t>
            </a:r>
            <a:r>
              <a:rPr lang="en-US" dirty="0"/>
              <a:t> (5 bullets max)</a:t>
            </a:r>
            <a:endParaRPr dirty="0"/>
          </a:p>
          <a:p>
            <a:pPr lvl="1"/>
            <a:r>
              <a:rPr dirty="0"/>
              <a:t>Body Level Two</a:t>
            </a:r>
          </a:p>
          <a:p>
            <a:pPr lvl="2"/>
            <a:r>
              <a:rPr dirty="0"/>
              <a:t>Body Level Three</a:t>
            </a:r>
          </a:p>
          <a:p>
            <a:pPr lvl="3"/>
            <a:r>
              <a:rPr dirty="0"/>
              <a:t>Body Level Four</a:t>
            </a:r>
          </a:p>
          <a:p>
            <a:pPr lvl="4"/>
            <a:r>
              <a:rPr dirty="0"/>
              <a:t>Body Level Five</a:t>
            </a:r>
          </a:p>
        </p:txBody>
      </p:sp>
    </p:spTree>
    <p:extLst>
      <p:ext uri="{BB962C8B-B14F-4D97-AF65-F5344CB8AC3E}">
        <p14:creationId xmlns:p14="http://schemas.microsoft.com/office/powerpoint/2010/main" val="34930986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CFD67521-2340-A82C-AFA7-7453859FF3F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C00F978-FFC8-9840-555D-0EA4D7D6923C}"/>
              </a:ext>
            </a:extLst>
          </p:cNvPr>
          <p:cNvSpPr>
            <a:spLocks noGrp="1"/>
          </p:cNvSpPr>
          <p:nvPr>
            <p:ph type="ctrTitle"/>
          </p:nvPr>
        </p:nvSpPr>
        <p:spPr>
          <a:xfrm>
            <a:off x="3737111" y="3429000"/>
            <a:ext cx="8372061" cy="1732032"/>
          </a:xfrm>
          <a:prstGeom prst="rect">
            <a:avLst/>
          </a:prstGeom>
        </p:spPr>
        <p:txBody>
          <a:bodyPr anchor="b"/>
          <a:lstStyle>
            <a:lvl1pPr algn="ctr">
              <a:defRPr sz="6000" b="1" i="0">
                <a:solidFill>
                  <a:schemeClr val="bg1"/>
                </a:solidFill>
                <a:latin typeface="Proxima Nova Semibold" panose="02000506030000020004" pitchFamily="2"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695AC66-B842-D42D-235B-6E47E0CD64D2}"/>
              </a:ext>
            </a:extLst>
          </p:cNvPr>
          <p:cNvSpPr>
            <a:spLocks noGrp="1"/>
          </p:cNvSpPr>
          <p:nvPr>
            <p:ph type="subTitle" idx="1"/>
          </p:nvPr>
        </p:nvSpPr>
        <p:spPr>
          <a:xfrm>
            <a:off x="3737112" y="5297557"/>
            <a:ext cx="8372061" cy="664300"/>
          </a:xfrm>
        </p:spPr>
        <p:txBody>
          <a:bodyPr/>
          <a:lstStyle>
            <a:lvl1pPr marL="0" indent="0" algn="ctr">
              <a:buNone/>
              <a:defRPr sz="2400" b="0" i="0">
                <a:solidFill>
                  <a:schemeClr val="bg1"/>
                </a:solidFill>
                <a:latin typeface="Proxima Nova Light"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6CEED87-A794-DE3A-F25B-956BC510A08F}"/>
              </a:ext>
            </a:extLst>
          </p:cNvPr>
          <p:cNvSpPr>
            <a:spLocks noGrp="1"/>
          </p:cNvSpPr>
          <p:nvPr>
            <p:ph type="dt" sz="half" idx="10"/>
          </p:nvPr>
        </p:nvSpPr>
        <p:spPr/>
        <p:txBody>
          <a:bodyPr/>
          <a:lstStyle/>
          <a:p>
            <a:fld id="{AC30A2FE-C2D9-2141-9816-CE0618205EE5}" type="datetime1">
              <a:rPr lang="en-US" smtClean="0"/>
              <a:t>9/23/2025</a:t>
            </a:fld>
            <a:endParaRPr lang="en-US"/>
          </a:p>
        </p:txBody>
      </p:sp>
      <p:sp>
        <p:nvSpPr>
          <p:cNvPr id="5" name="Footer Placeholder 4">
            <a:extLst>
              <a:ext uri="{FF2B5EF4-FFF2-40B4-BE49-F238E27FC236}">
                <a16:creationId xmlns:a16="http://schemas.microsoft.com/office/drawing/2014/main" id="{6060A8F2-3769-15F8-E9EB-165EBAD6B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72BC8-9FEB-0EDF-3430-9C2B9C258D02}"/>
              </a:ext>
            </a:extLst>
          </p:cNvPr>
          <p:cNvSpPr>
            <a:spLocks noGrp="1"/>
          </p:cNvSpPr>
          <p:nvPr>
            <p:ph type="sldNum" sz="quarter" idx="12"/>
          </p:nvPr>
        </p:nvSpPr>
        <p:spPr/>
        <p:txBody>
          <a:bodyPr/>
          <a:lstStyle/>
          <a:p>
            <a:fld id="{93424B46-88B0-F54F-971F-2168E11F14B4}" type="slidenum">
              <a:rPr lang="en-US" smtClean="0"/>
              <a:t>‹#›</a:t>
            </a:fld>
            <a:endParaRPr lang="en-US"/>
          </a:p>
        </p:txBody>
      </p:sp>
    </p:spTree>
    <p:extLst>
      <p:ext uri="{BB962C8B-B14F-4D97-AF65-F5344CB8AC3E}">
        <p14:creationId xmlns:p14="http://schemas.microsoft.com/office/powerpoint/2010/main" val="1904089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379E-F9F8-C90A-05B0-5A613A657E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017B64-AC7E-75A5-40A5-034531735C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09F8A2-0A6F-5C7E-2A9F-72EE3AB2F7C8}"/>
              </a:ext>
            </a:extLst>
          </p:cNvPr>
          <p:cNvSpPr>
            <a:spLocks noGrp="1"/>
          </p:cNvSpPr>
          <p:nvPr>
            <p:ph type="dt" sz="half" idx="10"/>
          </p:nvPr>
        </p:nvSpPr>
        <p:spPr/>
        <p:txBody>
          <a:bodyPr/>
          <a:lstStyle/>
          <a:p>
            <a:fld id="{71BFA20B-CC06-46A4-B7EC-ECDF1404E6F5}" type="datetimeFigureOut">
              <a:rPr lang="en-US" smtClean="0"/>
              <a:t>9/23/2025</a:t>
            </a:fld>
            <a:endParaRPr lang="en-US"/>
          </a:p>
        </p:txBody>
      </p:sp>
      <p:sp>
        <p:nvSpPr>
          <p:cNvPr id="5" name="Footer Placeholder 4">
            <a:extLst>
              <a:ext uri="{FF2B5EF4-FFF2-40B4-BE49-F238E27FC236}">
                <a16:creationId xmlns:a16="http://schemas.microsoft.com/office/drawing/2014/main" id="{9309E95E-5ECC-D723-E772-DD667102F9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A0CE0A-16F4-0A10-FD58-55BA56113031}"/>
              </a:ext>
            </a:extLst>
          </p:cNvPr>
          <p:cNvSpPr>
            <a:spLocks noGrp="1"/>
          </p:cNvSpPr>
          <p:nvPr>
            <p:ph type="sldNum" sz="quarter" idx="12"/>
          </p:nvPr>
        </p:nvSpPr>
        <p:spPr/>
        <p:txBody>
          <a:bodyPr/>
          <a:lstStyle/>
          <a:p>
            <a:fld id="{95F8BE03-27A5-4B81-8881-3706437674E5}" type="slidenum">
              <a:rPr lang="en-US" smtClean="0"/>
              <a:t>‹#›</a:t>
            </a:fld>
            <a:endParaRPr lang="en-US"/>
          </a:p>
        </p:txBody>
      </p:sp>
    </p:spTree>
    <p:extLst>
      <p:ext uri="{BB962C8B-B14F-4D97-AF65-F5344CB8AC3E}">
        <p14:creationId xmlns:p14="http://schemas.microsoft.com/office/powerpoint/2010/main" val="441749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606A6-8999-2D05-4155-B480765447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043853-FB24-17FD-29FD-4D461EA36B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1EE27F-2ED6-1BF3-DC83-8B3C002972D7}"/>
              </a:ext>
            </a:extLst>
          </p:cNvPr>
          <p:cNvSpPr>
            <a:spLocks noGrp="1"/>
          </p:cNvSpPr>
          <p:nvPr>
            <p:ph type="dt" sz="half" idx="10"/>
          </p:nvPr>
        </p:nvSpPr>
        <p:spPr/>
        <p:txBody>
          <a:bodyPr/>
          <a:lstStyle/>
          <a:p>
            <a:fld id="{71BFA20B-CC06-46A4-B7EC-ECDF1404E6F5}" type="datetimeFigureOut">
              <a:rPr lang="en-US" smtClean="0"/>
              <a:t>9/23/2025</a:t>
            </a:fld>
            <a:endParaRPr lang="en-US"/>
          </a:p>
        </p:txBody>
      </p:sp>
      <p:sp>
        <p:nvSpPr>
          <p:cNvPr id="5" name="Footer Placeholder 4">
            <a:extLst>
              <a:ext uri="{FF2B5EF4-FFF2-40B4-BE49-F238E27FC236}">
                <a16:creationId xmlns:a16="http://schemas.microsoft.com/office/drawing/2014/main" id="{DC514791-8CDF-51AB-A70B-CBDE20B8E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B92210-62D9-3B35-ED8D-2EA1997EE8AB}"/>
              </a:ext>
            </a:extLst>
          </p:cNvPr>
          <p:cNvSpPr>
            <a:spLocks noGrp="1"/>
          </p:cNvSpPr>
          <p:nvPr>
            <p:ph type="sldNum" sz="quarter" idx="12"/>
          </p:nvPr>
        </p:nvSpPr>
        <p:spPr/>
        <p:txBody>
          <a:bodyPr/>
          <a:lstStyle/>
          <a:p>
            <a:fld id="{95F8BE03-27A5-4B81-8881-3706437674E5}" type="slidenum">
              <a:rPr lang="en-US" smtClean="0"/>
              <a:t>‹#›</a:t>
            </a:fld>
            <a:endParaRPr lang="en-US"/>
          </a:p>
        </p:txBody>
      </p:sp>
    </p:spTree>
    <p:extLst>
      <p:ext uri="{BB962C8B-B14F-4D97-AF65-F5344CB8AC3E}">
        <p14:creationId xmlns:p14="http://schemas.microsoft.com/office/powerpoint/2010/main" val="2628519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71456861-CE04-CD6A-B485-81EA62FDE75E}"/>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BF1C0770-4A26-B651-45E8-189C6BFEA475}"/>
              </a:ext>
            </a:extLst>
          </p:cNvPr>
          <p:cNvSpPr>
            <a:spLocks noGrp="1"/>
          </p:cNvSpPr>
          <p:nvPr>
            <p:ph type="title"/>
          </p:nvPr>
        </p:nvSpPr>
        <p:spPr>
          <a:xfrm>
            <a:off x="838200" y="365125"/>
            <a:ext cx="10515600" cy="1325563"/>
          </a:xfrm>
          <a:prstGeom prst="rect">
            <a:avLst/>
          </a:prstGeom>
        </p:spPr>
        <p:txBody>
          <a:bodyPr/>
          <a:lstStyle>
            <a:lvl1pPr>
              <a:defRPr b="0" i="0">
                <a:solidFill>
                  <a:srgbClr val="002060"/>
                </a:solidFill>
                <a:latin typeface="Proxima Nova Medium" panose="02000506030000020004" pitchFamily="2"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E1E7041-B837-1436-221B-1464D633FBDE}"/>
              </a:ext>
            </a:extLst>
          </p:cNvPr>
          <p:cNvSpPr>
            <a:spLocks noGrp="1"/>
          </p:cNvSpPr>
          <p:nvPr>
            <p:ph type="dt" sz="half" idx="10"/>
          </p:nvPr>
        </p:nvSpPr>
        <p:spPr/>
        <p:txBody>
          <a:bodyPr/>
          <a:lstStyle/>
          <a:p>
            <a:fld id="{8C1E0A53-6F5C-D041-B802-F04AA9488367}" type="datetime1">
              <a:rPr lang="en-US" smtClean="0"/>
              <a:t>9/23/2025</a:t>
            </a:fld>
            <a:endParaRPr lang="en-US"/>
          </a:p>
        </p:txBody>
      </p:sp>
      <p:sp>
        <p:nvSpPr>
          <p:cNvPr id="4" name="Footer Placeholder 3">
            <a:extLst>
              <a:ext uri="{FF2B5EF4-FFF2-40B4-BE49-F238E27FC236}">
                <a16:creationId xmlns:a16="http://schemas.microsoft.com/office/drawing/2014/main" id="{D48A0093-A8DD-3492-9EC2-69B59EC45B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220EA6-A72D-44D6-11F8-92CB839B503B}"/>
              </a:ext>
            </a:extLst>
          </p:cNvPr>
          <p:cNvSpPr>
            <a:spLocks noGrp="1"/>
          </p:cNvSpPr>
          <p:nvPr>
            <p:ph type="sldNum" sz="quarter" idx="12"/>
          </p:nvPr>
        </p:nvSpPr>
        <p:spPr/>
        <p:txBody>
          <a:bodyPr/>
          <a:lstStyle>
            <a:lvl1pPr>
              <a:defRPr b="0" i="0">
                <a:latin typeface="Proxima Nova" panose="02000506030000020004" pitchFamily="2" charset="0"/>
              </a:defRPr>
            </a:lvl1pPr>
          </a:lstStyle>
          <a:p>
            <a:fld id="{93424B46-88B0-F54F-971F-2168E11F14B4}" type="slidenum">
              <a:rPr lang="en-US" smtClean="0"/>
              <a:pPr/>
              <a:t>‹#›</a:t>
            </a:fld>
            <a:endParaRPr lang="en-US"/>
          </a:p>
        </p:txBody>
      </p:sp>
    </p:spTree>
    <p:extLst>
      <p:ext uri="{BB962C8B-B14F-4D97-AF65-F5344CB8AC3E}">
        <p14:creationId xmlns:p14="http://schemas.microsoft.com/office/powerpoint/2010/main" val="1114778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8" name="Picture 7" descr="Chart&#10;&#10;Description automatically generated with medium confidence">
            <a:extLst>
              <a:ext uri="{FF2B5EF4-FFF2-40B4-BE49-F238E27FC236}">
                <a16:creationId xmlns:a16="http://schemas.microsoft.com/office/drawing/2014/main" id="{03E25DBB-0443-DAF6-0215-C3FB08CD68A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F1C0770-4A26-B651-45E8-189C6BFEA475}"/>
              </a:ext>
            </a:extLst>
          </p:cNvPr>
          <p:cNvSpPr>
            <a:spLocks noGrp="1"/>
          </p:cNvSpPr>
          <p:nvPr>
            <p:ph type="title"/>
          </p:nvPr>
        </p:nvSpPr>
        <p:spPr>
          <a:xfrm>
            <a:off x="838200" y="365125"/>
            <a:ext cx="10515600" cy="1325563"/>
          </a:xfrm>
          <a:prstGeom prst="rect">
            <a:avLst/>
          </a:prstGeom>
        </p:spPr>
        <p:txBody>
          <a:bodyPr/>
          <a:lstStyle>
            <a:lvl1pPr>
              <a:defRPr b="0" i="0">
                <a:solidFill>
                  <a:srgbClr val="002060"/>
                </a:solidFill>
                <a:latin typeface="Proxima Nova Medium" panose="02000506030000020004" pitchFamily="2"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E1E7041-B837-1436-221B-1464D633FBDE}"/>
              </a:ext>
            </a:extLst>
          </p:cNvPr>
          <p:cNvSpPr>
            <a:spLocks noGrp="1"/>
          </p:cNvSpPr>
          <p:nvPr>
            <p:ph type="dt" sz="half" idx="10"/>
          </p:nvPr>
        </p:nvSpPr>
        <p:spPr/>
        <p:txBody>
          <a:bodyPr/>
          <a:lstStyle/>
          <a:p>
            <a:fld id="{5F95CA52-53AC-E743-A860-570D253E3268}" type="datetime1">
              <a:rPr lang="en-US" smtClean="0"/>
              <a:t>9/23/2025</a:t>
            </a:fld>
            <a:endParaRPr lang="en-US"/>
          </a:p>
        </p:txBody>
      </p:sp>
      <p:sp>
        <p:nvSpPr>
          <p:cNvPr id="4" name="Footer Placeholder 3">
            <a:extLst>
              <a:ext uri="{FF2B5EF4-FFF2-40B4-BE49-F238E27FC236}">
                <a16:creationId xmlns:a16="http://schemas.microsoft.com/office/drawing/2014/main" id="{D48A0093-A8DD-3492-9EC2-69B59EC45B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220EA6-A72D-44D6-11F8-92CB839B503B}"/>
              </a:ext>
            </a:extLst>
          </p:cNvPr>
          <p:cNvSpPr>
            <a:spLocks noGrp="1"/>
          </p:cNvSpPr>
          <p:nvPr>
            <p:ph type="sldNum" sz="quarter" idx="12"/>
          </p:nvPr>
        </p:nvSpPr>
        <p:spPr/>
        <p:txBody>
          <a:bodyPr/>
          <a:lstStyle>
            <a:lvl1pPr>
              <a:defRPr b="0" i="0">
                <a:latin typeface="Proxima Nova" panose="02000506030000020004" pitchFamily="2" charset="0"/>
              </a:defRPr>
            </a:lvl1pPr>
          </a:lstStyle>
          <a:p>
            <a:fld id="{93424B46-88B0-F54F-971F-2168E11F14B4}" type="slidenum">
              <a:rPr lang="en-US" smtClean="0"/>
              <a:pPr/>
              <a:t>‹#›</a:t>
            </a:fld>
            <a:endParaRPr lang="en-US"/>
          </a:p>
        </p:txBody>
      </p:sp>
    </p:spTree>
    <p:extLst>
      <p:ext uri="{BB962C8B-B14F-4D97-AF65-F5344CB8AC3E}">
        <p14:creationId xmlns:p14="http://schemas.microsoft.com/office/powerpoint/2010/main" val="66984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87A0A5C6-6073-30E6-4B8D-5CD3D36227D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F1C0770-4A26-B651-45E8-189C6BFEA475}"/>
              </a:ext>
            </a:extLst>
          </p:cNvPr>
          <p:cNvSpPr>
            <a:spLocks noGrp="1"/>
          </p:cNvSpPr>
          <p:nvPr>
            <p:ph type="title"/>
          </p:nvPr>
        </p:nvSpPr>
        <p:spPr>
          <a:xfrm>
            <a:off x="3866322" y="365125"/>
            <a:ext cx="7487478" cy="1483553"/>
          </a:xfrm>
          <a:prstGeom prst="rect">
            <a:avLst/>
          </a:prstGeom>
        </p:spPr>
        <p:txBody>
          <a:bodyPr/>
          <a:lstStyle>
            <a:lvl1pPr>
              <a:defRPr b="0" i="0">
                <a:solidFill>
                  <a:schemeClr val="bg1"/>
                </a:solidFill>
                <a:latin typeface="Proxima Nova Medium" panose="02000506030000020004" pitchFamily="2"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E1E7041-B837-1436-221B-1464D633FBDE}"/>
              </a:ext>
            </a:extLst>
          </p:cNvPr>
          <p:cNvSpPr>
            <a:spLocks noGrp="1"/>
          </p:cNvSpPr>
          <p:nvPr>
            <p:ph type="dt" sz="half" idx="10"/>
          </p:nvPr>
        </p:nvSpPr>
        <p:spPr/>
        <p:txBody>
          <a:bodyPr/>
          <a:lstStyle/>
          <a:p>
            <a:fld id="{28E916D0-9943-AF43-866E-35930993D598}" type="datetime1">
              <a:rPr lang="en-US" smtClean="0"/>
              <a:t>9/23/2025</a:t>
            </a:fld>
            <a:endParaRPr lang="en-US"/>
          </a:p>
        </p:txBody>
      </p:sp>
      <p:sp>
        <p:nvSpPr>
          <p:cNvPr id="4" name="Footer Placeholder 3">
            <a:extLst>
              <a:ext uri="{FF2B5EF4-FFF2-40B4-BE49-F238E27FC236}">
                <a16:creationId xmlns:a16="http://schemas.microsoft.com/office/drawing/2014/main" id="{D48A0093-A8DD-3492-9EC2-69B59EC45B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220EA6-A72D-44D6-11F8-92CB839B503B}"/>
              </a:ext>
            </a:extLst>
          </p:cNvPr>
          <p:cNvSpPr>
            <a:spLocks noGrp="1"/>
          </p:cNvSpPr>
          <p:nvPr>
            <p:ph type="sldNum" sz="quarter" idx="12"/>
          </p:nvPr>
        </p:nvSpPr>
        <p:spPr/>
        <p:txBody>
          <a:bodyPr/>
          <a:lstStyle>
            <a:lvl1pPr>
              <a:defRPr b="0" i="0">
                <a:solidFill>
                  <a:schemeClr val="bg1"/>
                </a:solidFill>
                <a:latin typeface="Proxima Nova" panose="02000506030000020004" pitchFamily="2" charset="0"/>
              </a:defRPr>
            </a:lvl1pPr>
          </a:lstStyle>
          <a:p>
            <a:fld id="{93424B46-88B0-F54F-971F-2168E11F14B4}" type="slidenum">
              <a:rPr lang="en-US" smtClean="0"/>
              <a:pPr/>
              <a:t>‹#›</a:t>
            </a:fld>
            <a:endParaRPr lang="en-US"/>
          </a:p>
        </p:txBody>
      </p:sp>
    </p:spTree>
    <p:extLst>
      <p:ext uri="{BB962C8B-B14F-4D97-AF65-F5344CB8AC3E}">
        <p14:creationId xmlns:p14="http://schemas.microsoft.com/office/powerpoint/2010/main" val="3437120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CEB166D1-ACA2-9FBF-72C2-AE507753BC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F1C0770-4A26-B651-45E8-189C6BFEA475}"/>
              </a:ext>
            </a:extLst>
          </p:cNvPr>
          <p:cNvSpPr>
            <a:spLocks noGrp="1"/>
          </p:cNvSpPr>
          <p:nvPr>
            <p:ph type="title"/>
          </p:nvPr>
        </p:nvSpPr>
        <p:spPr>
          <a:xfrm>
            <a:off x="3866322" y="365125"/>
            <a:ext cx="7487478" cy="1483553"/>
          </a:xfrm>
          <a:prstGeom prst="rect">
            <a:avLst/>
          </a:prstGeom>
        </p:spPr>
        <p:txBody>
          <a:bodyPr/>
          <a:lstStyle>
            <a:lvl1pPr>
              <a:defRPr b="0" i="0">
                <a:solidFill>
                  <a:schemeClr val="bg1"/>
                </a:solidFill>
                <a:latin typeface="Proxima Nova Medium" panose="02000506030000020004" pitchFamily="2"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E1E7041-B837-1436-221B-1464D633FBDE}"/>
              </a:ext>
            </a:extLst>
          </p:cNvPr>
          <p:cNvSpPr>
            <a:spLocks noGrp="1"/>
          </p:cNvSpPr>
          <p:nvPr>
            <p:ph type="dt" sz="half" idx="10"/>
          </p:nvPr>
        </p:nvSpPr>
        <p:spPr/>
        <p:txBody>
          <a:bodyPr/>
          <a:lstStyle/>
          <a:p>
            <a:fld id="{355C5798-1FB0-4C41-915F-6DDABA4A8BC6}" type="datetime1">
              <a:rPr lang="en-US" smtClean="0"/>
              <a:t>9/23/2025</a:t>
            </a:fld>
            <a:endParaRPr lang="en-US"/>
          </a:p>
        </p:txBody>
      </p:sp>
      <p:sp>
        <p:nvSpPr>
          <p:cNvPr id="4" name="Footer Placeholder 3">
            <a:extLst>
              <a:ext uri="{FF2B5EF4-FFF2-40B4-BE49-F238E27FC236}">
                <a16:creationId xmlns:a16="http://schemas.microsoft.com/office/drawing/2014/main" id="{D48A0093-A8DD-3492-9EC2-69B59EC45B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220EA6-A72D-44D6-11F8-92CB839B503B}"/>
              </a:ext>
            </a:extLst>
          </p:cNvPr>
          <p:cNvSpPr>
            <a:spLocks noGrp="1"/>
          </p:cNvSpPr>
          <p:nvPr>
            <p:ph type="sldNum" sz="quarter" idx="12"/>
          </p:nvPr>
        </p:nvSpPr>
        <p:spPr/>
        <p:txBody>
          <a:bodyPr/>
          <a:lstStyle>
            <a:lvl1pPr>
              <a:defRPr b="0" i="0">
                <a:solidFill>
                  <a:schemeClr val="bg1"/>
                </a:solidFill>
                <a:latin typeface="Proxima Nova" panose="02000506030000020004" pitchFamily="2" charset="0"/>
              </a:defRPr>
            </a:lvl1pPr>
          </a:lstStyle>
          <a:p>
            <a:fld id="{93424B46-88B0-F54F-971F-2168E11F14B4}" type="slidenum">
              <a:rPr lang="en-US" smtClean="0"/>
              <a:pPr/>
              <a:t>‹#›</a:t>
            </a:fld>
            <a:endParaRPr lang="en-US"/>
          </a:p>
        </p:txBody>
      </p:sp>
    </p:spTree>
    <p:extLst>
      <p:ext uri="{BB962C8B-B14F-4D97-AF65-F5344CB8AC3E}">
        <p14:creationId xmlns:p14="http://schemas.microsoft.com/office/powerpoint/2010/main" val="3028834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Graphical user interface, application, Word&#10;&#10;Description automatically generated">
            <a:extLst>
              <a:ext uri="{FF2B5EF4-FFF2-40B4-BE49-F238E27FC236}">
                <a16:creationId xmlns:a16="http://schemas.microsoft.com/office/drawing/2014/main" id="{E1DEE8E6-E6B6-528A-398C-C865E8FD63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1F5BBE6-2B0C-97D4-1229-EFD599DC2A0F}"/>
              </a:ext>
            </a:extLst>
          </p:cNvPr>
          <p:cNvSpPr>
            <a:spLocks noGrp="1"/>
          </p:cNvSpPr>
          <p:nvPr>
            <p:ph type="title"/>
          </p:nvPr>
        </p:nvSpPr>
        <p:spPr>
          <a:xfrm>
            <a:off x="243682" y="457200"/>
            <a:ext cx="3682276" cy="1600200"/>
          </a:xfrm>
          <a:prstGeom prst="rect">
            <a:avLst/>
          </a:prstGeom>
        </p:spPr>
        <p:txBody>
          <a:bodyPr anchor="b"/>
          <a:lstStyle>
            <a:lvl1pPr>
              <a:defRPr sz="3200" b="1" i="0">
                <a:solidFill>
                  <a:schemeClr val="bg1"/>
                </a:solidFill>
                <a:latin typeface="Proxima Nova Semibold" panose="0200050603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5D3F631-122F-8768-AED9-8A632EBE8EFB}"/>
              </a:ext>
            </a:extLst>
          </p:cNvPr>
          <p:cNvSpPr>
            <a:spLocks noGrp="1"/>
          </p:cNvSpPr>
          <p:nvPr>
            <p:ph idx="1"/>
          </p:nvPr>
        </p:nvSpPr>
        <p:spPr>
          <a:xfrm>
            <a:off x="4169640" y="987425"/>
            <a:ext cx="7185748" cy="4873625"/>
          </a:xfrm>
        </p:spPr>
        <p:txBody>
          <a:bodyPr/>
          <a:lstStyle>
            <a:lvl1pPr>
              <a:defRPr sz="3200" b="0" i="0">
                <a:solidFill>
                  <a:srgbClr val="1C2956"/>
                </a:solidFill>
                <a:latin typeface="Proxima Nova" panose="02000506030000020004" pitchFamily="2" charset="0"/>
              </a:defRPr>
            </a:lvl1pPr>
            <a:lvl2pPr>
              <a:defRPr sz="2800" b="0" i="0">
                <a:solidFill>
                  <a:srgbClr val="1C2956"/>
                </a:solidFill>
                <a:latin typeface="Proxima Nova" panose="02000506030000020004" pitchFamily="2" charset="0"/>
              </a:defRPr>
            </a:lvl2pPr>
            <a:lvl3pPr>
              <a:defRPr sz="2400" b="0" i="0">
                <a:solidFill>
                  <a:srgbClr val="1C2956"/>
                </a:solidFill>
                <a:latin typeface="Proxima Nova" panose="02000506030000020004" pitchFamily="2" charset="0"/>
              </a:defRPr>
            </a:lvl3pPr>
            <a:lvl4pPr>
              <a:defRPr sz="2000" b="0" i="0">
                <a:solidFill>
                  <a:srgbClr val="1C2956"/>
                </a:solidFill>
                <a:latin typeface="Proxima Nova" panose="02000506030000020004" pitchFamily="2" charset="0"/>
              </a:defRPr>
            </a:lvl4pPr>
            <a:lvl5pPr>
              <a:defRPr sz="2000" b="0" i="0">
                <a:solidFill>
                  <a:srgbClr val="1C2956"/>
                </a:solidFill>
                <a:latin typeface="Proxima Nova" panose="02000506030000020004"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4F5E08-2C9B-A62C-EAB5-703A26B889FA}"/>
              </a:ext>
            </a:extLst>
          </p:cNvPr>
          <p:cNvSpPr>
            <a:spLocks noGrp="1"/>
          </p:cNvSpPr>
          <p:nvPr>
            <p:ph type="body" sz="half" idx="2"/>
          </p:nvPr>
        </p:nvSpPr>
        <p:spPr>
          <a:xfrm>
            <a:off x="243683" y="2166730"/>
            <a:ext cx="3682276" cy="3811588"/>
          </a:xfrm>
        </p:spPr>
        <p:txBody>
          <a:bodyPr/>
          <a:lstStyle>
            <a:lvl1pPr marL="0" indent="0">
              <a:buNone/>
              <a:defRPr sz="1600" b="0" i="0">
                <a:solidFill>
                  <a:schemeClr val="bg1"/>
                </a:solidFill>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E1F1B2-2D70-BC2B-997C-7EAA7892339B}"/>
              </a:ext>
            </a:extLst>
          </p:cNvPr>
          <p:cNvSpPr>
            <a:spLocks noGrp="1"/>
          </p:cNvSpPr>
          <p:nvPr>
            <p:ph type="dt" sz="half" idx="10"/>
          </p:nvPr>
        </p:nvSpPr>
        <p:spPr/>
        <p:txBody>
          <a:bodyPr/>
          <a:lstStyle/>
          <a:p>
            <a:fld id="{77A4347D-A60A-A449-B73F-AC23E2F3F2DB}" type="datetime1">
              <a:rPr lang="en-US" smtClean="0"/>
              <a:t>9/23/2025</a:t>
            </a:fld>
            <a:endParaRPr lang="en-US"/>
          </a:p>
        </p:txBody>
      </p:sp>
      <p:sp>
        <p:nvSpPr>
          <p:cNvPr id="6" name="Footer Placeholder 5">
            <a:extLst>
              <a:ext uri="{FF2B5EF4-FFF2-40B4-BE49-F238E27FC236}">
                <a16:creationId xmlns:a16="http://schemas.microsoft.com/office/drawing/2014/main" id="{F076F071-AF2E-10D1-7277-826B84282B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C2AEB8-25F4-DDB9-AC45-427164658C00}"/>
              </a:ext>
            </a:extLst>
          </p:cNvPr>
          <p:cNvSpPr>
            <a:spLocks noGrp="1"/>
          </p:cNvSpPr>
          <p:nvPr>
            <p:ph type="sldNum" sz="quarter" idx="12"/>
          </p:nvPr>
        </p:nvSpPr>
        <p:spPr/>
        <p:txBody>
          <a:bodyPr/>
          <a:lstStyle>
            <a:lvl1pPr>
              <a:defRPr b="0" i="0">
                <a:latin typeface="Proxima Nova" panose="02000506030000020004" pitchFamily="2" charset="0"/>
              </a:defRPr>
            </a:lvl1pPr>
          </a:lstStyle>
          <a:p>
            <a:fld id="{93424B46-88B0-F54F-971F-2168E11F14B4}" type="slidenum">
              <a:rPr lang="en-US" smtClean="0"/>
              <a:pPr/>
              <a:t>‹#›</a:t>
            </a:fld>
            <a:endParaRPr lang="en-US"/>
          </a:p>
        </p:txBody>
      </p:sp>
    </p:spTree>
    <p:extLst>
      <p:ext uri="{BB962C8B-B14F-4D97-AF65-F5344CB8AC3E}">
        <p14:creationId xmlns:p14="http://schemas.microsoft.com/office/powerpoint/2010/main" val="822551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10" name="Picture 9" descr="A picture containing graphical user interface&#10;&#10;Description automatically generated">
            <a:extLst>
              <a:ext uri="{FF2B5EF4-FFF2-40B4-BE49-F238E27FC236}">
                <a16:creationId xmlns:a16="http://schemas.microsoft.com/office/drawing/2014/main" id="{6EB4EB75-E2DA-6F27-AF03-3FDA7720B4E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1F5BBE6-2B0C-97D4-1229-EFD599DC2A0F}"/>
              </a:ext>
            </a:extLst>
          </p:cNvPr>
          <p:cNvSpPr>
            <a:spLocks noGrp="1"/>
          </p:cNvSpPr>
          <p:nvPr>
            <p:ph type="title"/>
          </p:nvPr>
        </p:nvSpPr>
        <p:spPr>
          <a:xfrm>
            <a:off x="243682" y="457200"/>
            <a:ext cx="3682276" cy="1600200"/>
          </a:xfrm>
          <a:prstGeom prst="rect">
            <a:avLst/>
          </a:prstGeom>
        </p:spPr>
        <p:txBody>
          <a:bodyPr anchor="b"/>
          <a:lstStyle>
            <a:lvl1pPr>
              <a:defRPr sz="3200" b="1" i="0">
                <a:solidFill>
                  <a:schemeClr val="bg1"/>
                </a:solidFill>
                <a:latin typeface="Proxima Nova Semibold" panose="0200050603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5D3F631-122F-8768-AED9-8A632EBE8EFB}"/>
              </a:ext>
            </a:extLst>
          </p:cNvPr>
          <p:cNvSpPr>
            <a:spLocks noGrp="1"/>
          </p:cNvSpPr>
          <p:nvPr>
            <p:ph idx="1"/>
          </p:nvPr>
        </p:nvSpPr>
        <p:spPr>
          <a:xfrm>
            <a:off x="4169640" y="987425"/>
            <a:ext cx="7185748" cy="4873625"/>
          </a:xfrm>
        </p:spPr>
        <p:txBody>
          <a:bodyPr/>
          <a:lstStyle>
            <a:lvl1pPr>
              <a:defRPr sz="3200" b="0" i="0">
                <a:solidFill>
                  <a:srgbClr val="1C2956"/>
                </a:solidFill>
                <a:latin typeface="Proxima Nova" panose="02000506030000020004" pitchFamily="2" charset="0"/>
              </a:defRPr>
            </a:lvl1pPr>
            <a:lvl2pPr>
              <a:defRPr sz="2800" b="0" i="0">
                <a:solidFill>
                  <a:srgbClr val="1C2956"/>
                </a:solidFill>
                <a:latin typeface="Proxima Nova" panose="02000506030000020004" pitchFamily="2" charset="0"/>
              </a:defRPr>
            </a:lvl2pPr>
            <a:lvl3pPr>
              <a:defRPr sz="2400" b="0" i="0">
                <a:solidFill>
                  <a:srgbClr val="1C2956"/>
                </a:solidFill>
                <a:latin typeface="Proxima Nova" panose="02000506030000020004" pitchFamily="2" charset="0"/>
              </a:defRPr>
            </a:lvl3pPr>
            <a:lvl4pPr>
              <a:defRPr sz="2000" b="0" i="0">
                <a:solidFill>
                  <a:srgbClr val="1C2956"/>
                </a:solidFill>
                <a:latin typeface="Proxima Nova" panose="02000506030000020004" pitchFamily="2" charset="0"/>
              </a:defRPr>
            </a:lvl4pPr>
            <a:lvl5pPr>
              <a:defRPr sz="2000" b="0" i="0">
                <a:solidFill>
                  <a:srgbClr val="1C2956"/>
                </a:solidFill>
                <a:latin typeface="Proxima Nova" panose="02000506030000020004"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4F5E08-2C9B-A62C-EAB5-703A26B889FA}"/>
              </a:ext>
            </a:extLst>
          </p:cNvPr>
          <p:cNvSpPr>
            <a:spLocks noGrp="1"/>
          </p:cNvSpPr>
          <p:nvPr>
            <p:ph type="body" sz="half" idx="2"/>
          </p:nvPr>
        </p:nvSpPr>
        <p:spPr>
          <a:xfrm>
            <a:off x="243683" y="2166730"/>
            <a:ext cx="3682276" cy="3811588"/>
          </a:xfrm>
        </p:spPr>
        <p:txBody>
          <a:bodyPr/>
          <a:lstStyle>
            <a:lvl1pPr marL="0" indent="0">
              <a:buNone/>
              <a:defRPr sz="1600" b="0" i="0">
                <a:solidFill>
                  <a:schemeClr val="bg1"/>
                </a:solidFill>
                <a:latin typeface="Proxima Nova"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E1F1B2-2D70-BC2B-997C-7EAA7892339B}"/>
              </a:ext>
            </a:extLst>
          </p:cNvPr>
          <p:cNvSpPr>
            <a:spLocks noGrp="1"/>
          </p:cNvSpPr>
          <p:nvPr>
            <p:ph type="dt" sz="half" idx="10"/>
          </p:nvPr>
        </p:nvSpPr>
        <p:spPr/>
        <p:txBody>
          <a:bodyPr/>
          <a:lstStyle/>
          <a:p>
            <a:fld id="{401DCC6F-7AEA-9246-85F6-D26FE4C1AB20}" type="datetime1">
              <a:rPr lang="en-US" smtClean="0"/>
              <a:t>9/23/2025</a:t>
            </a:fld>
            <a:endParaRPr lang="en-US"/>
          </a:p>
        </p:txBody>
      </p:sp>
      <p:sp>
        <p:nvSpPr>
          <p:cNvPr id="6" name="Footer Placeholder 5">
            <a:extLst>
              <a:ext uri="{FF2B5EF4-FFF2-40B4-BE49-F238E27FC236}">
                <a16:creationId xmlns:a16="http://schemas.microsoft.com/office/drawing/2014/main" id="{F076F071-AF2E-10D1-7277-826B84282B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C2AEB8-25F4-DDB9-AC45-427164658C00}"/>
              </a:ext>
            </a:extLst>
          </p:cNvPr>
          <p:cNvSpPr>
            <a:spLocks noGrp="1"/>
          </p:cNvSpPr>
          <p:nvPr>
            <p:ph type="sldNum" sz="quarter" idx="12"/>
          </p:nvPr>
        </p:nvSpPr>
        <p:spPr/>
        <p:txBody>
          <a:bodyPr/>
          <a:lstStyle>
            <a:lvl1pPr>
              <a:defRPr b="0" i="0">
                <a:latin typeface="Proxima Nova" panose="02000506030000020004" pitchFamily="2" charset="0"/>
              </a:defRPr>
            </a:lvl1pPr>
          </a:lstStyle>
          <a:p>
            <a:fld id="{93424B46-88B0-F54F-971F-2168E11F14B4}" type="slidenum">
              <a:rPr lang="en-US" smtClean="0"/>
              <a:pPr/>
              <a:t>‹#›</a:t>
            </a:fld>
            <a:endParaRPr lang="en-US"/>
          </a:p>
        </p:txBody>
      </p:sp>
    </p:spTree>
    <p:extLst>
      <p:ext uri="{BB962C8B-B14F-4D97-AF65-F5344CB8AC3E}">
        <p14:creationId xmlns:p14="http://schemas.microsoft.com/office/powerpoint/2010/main" val="2037390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9A6E7A87-FEBE-D5F3-1C6C-D4F2CA6C1EB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34BC801-0D57-946B-28E1-7D8691EEEDA6}"/>
              </a:ext>
            </a:extLst>
          </p:cNvPr>
          <p:cNvSpPr>
            <a:spLocks noGrp="1"/>
          </p:cNvSpPr>
          <p:nvPr>
            <p:ph type="title"/>
          </p:nvPr>
        </p:nvSpPr>
        <p:spPr>
          <a:xfrm>
            <a:off x="838200" y="365125"/>
            <a:ext cx="10515600" cy="1325563"/>
          </a:xfrm>
          <a:prstGeom prst="rect">
            <a:avLst/>
          </a:prstGeom>
        </p:spPr>
        <p:txBody>
          <a:bodyPr/>
          <a:lstStyle>
            <a:lvl1pPr>
              <a:defRPr b="0" i="0">
                <a:solidFill>
                  <a:srgbClr val="1C2956"/>
                </a:solidFill>
                <a:latin typeface="Proxima Nova Medium" panose="02000506030000020004"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1400D40-4DD1-71A2-D8C2-AD323D3BD164}"/>
              </a:ext>
            </a:extLst>
          </p:cNvPr>
          <p:cNvSpPr>
            <a:spLocks noGrp="1"/>
          </p:cNvSpPr>
          <p:nvPr>
            <p:ph sz="half" idx="1"/>
          </p:nvPr>
        </p:nvSpPr>
        <p:spPr>
          <a:xfrm>
            <a:off x="838200" y="1825625"/>
            <a:ext cx="5181600" cy="4351338"/>
          </a:xfrm>
        </p:spPr>
        <p:txBody>
          <a:bodyPr/>
          <a:lstStyle>
            <a:lvl1pPr>
              <a:defRPr b="0" i="0">
                <a:solidFill>
                  <a:srgbClr val="1C2956"/>
                </a:solidFill>
                <a:latin typeface="Proxima Nova" panose="02000506030000020004" pitchFamily="2" charset="0"/>
              </a:defRPr>
            </a:lvl1pPr>
            <a:lvl2pPr>
              <a:defRPr b="0" i="0">
                <a:solidFill>
                  <a:srgbClr val="1C2956"/>
                </a:solidFill>
                <a:latin typeface="Proxima Nova" panose="02000506030000020004" pitchFamily="2" charset="0"/>
              </a:defRPr>
            </a:lvl2pPr>
            <a:lvl3pPr>
              <a:defRPr b="0" i="0">
                <a:solidFill>
                  <a:srgbClr val="1C2956"/>
                </a:solidFill>
                <a:latin typeface="Proxima Nova" panose="02000506030000020004" pitchFamily="2" charset="0"/>
              </a:defRPr>
            </a:lvl3pPr>
            <a:lvl4pPr>
              <a:defRPr b="0" i="0">
                <a:solidFill>
                  <a:srgbClr val="1C2956"/>
                </a:solidFill>
                <a:latin typeface="Proxima Nova" panose="02000506030000020004" pitchFamily="2" charset="0"/>
              </a:defRPr>
            </a:lvl4pPr>
            <a:lvl5pPr>
              <a:defRPr b="0" i="0">
                <a:solidFill>
                  <a:srgbClr val="1C2956"/>
                </a:solidFill>
                <a:latin typeface="Proxima Nova"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817289-AA84-2C2A-5FA1-375B5475BCD4}"/>
              </a:ext>
            </a:extLst>
          </p:cNvPr>
          <p:cNvSpPr>
            <a:spLocks noGrp="1"/>
          </p:cNvSpPr>
          <p:nvPr>
            <p:ph sz="half" idx="2"/>
          </p:nvPr>
        </p:nvSpPr>
        <p:spPr>
          <a:xfrm>
            <a:off x="6172200" y="1825625"/>
            <a:ext cx="5181600" cy="4351338"/>
          </a:xfrm>
        </p:spPr>
        <p:txBody>
          <a:bodyPr/>
          <a:lstStyle>
            <a:lvl1pPr>
              <a:defRPr b="0" i="0">
                <a:solidFill>
                  <a:srgbClr val="1C2956"/>
                </a:solidFill>
                <a:latin typeface="Proxima Nova" panose="02000506030000020004" pitchFamily="2" charset="0"/>
              </a:defRPr>
            </a:lvl1pPr>
            <a:lvl2pPr>
              <a:defRPr b="0" i="0">
                <a:solidFill>
                  <a:srgbClr val="1C2956"/>
                </a:solidFill>
                <a:latin typeface="Proxima Nova" panose="02000506030000020004" pitchFamily="2" charset="0"/>
              </a:defRPr>
            </a:lvl2pPr>
            <a:lvl3pPr>
              <a:defRPr b="0" i="0">
                <a:solidFill>
                  <a:srgbClr val="1C2956"/>
                </a:solidFill>
                <a:latin typeface="Proxima Nova" panose="02000506030000020004" pitchFamily="2" charset="0"/>
              </a:defRPr>
            </a:lvl3pPr>
            <a:lvl4pPr>
              <a:defRPr b="0" i="0">
                <a:solidFill>
                  <a:srgbClr val="1C2956"/>
                </a:solidFill>
                <a:latin typeface="Proxima Nova" panose="02000506030000020004" pitchFamily="2" charset="0"/>
              </a:defRPr>
            </a:lvl4pPr>
            <a:lvl5pPr>
              <a:defRPr b="0" i="0">
                <a:solidFill>
                  <a:srgbClr val="1C2956"/>
                </a:solidFill>
                <a:latin typeface="Proxima Nova"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DA6E04-82A8-A024-BBEF-5EC58386CA27}"/>
              </a:ext>
            </a:extLst>
          </p:cNvPr>
          <p:cNvSpPr>
            <a:spLocks noGrp="1"/>
          </p:cNvSpPr>
          <p:nvPr>
            <p:ph type="dt" sz="half" idx="10"/>
          </p:nvPr>
        </p:nvSpPr>
        <p:spPr/>
        <p:txBody>
          <a:bodyPr/>
          <a:lstStyle/>
          <a:p>
            <a:fld id="{BC31B725-F468-9D48-BF06-6743EB789292}" type="datetime1">
              <a:rPr lang="en-US" smtClean="0"/>
              <a:t>9/23/2025</a:t>
            </a:fld>
            <a:endParaRPr lang="en-US"/>
          </a:p>
        </p:txBody>
      </p:sp>
      <p:sp>
        <p:nvSpPr>
          <p:cNvPr id="6" name="Footer Placeholder 5">
            <a:extLst>
              <a:ext uri="{FF2B5EF4-FFF2-40B4-BE49-F238E27FC236}">
                <a16:creationId xmlns:a16="http://schemas.microsoft.com/office/drawing/2014/main" id="{717332DD-3F48-3C21-3DD3-F7A3508F51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43E0E8-AE8D-987E-F6BA-5F46461078F9}"/>
              </a:ext>
            </a:extLst>
          </p:cNvPr>
          <p:cNvSpPr>
            <a:spLocks noGrp="1"/>
          </p:cNvSpPr>
          <p:nvPr>
            <p:ph type="sldNum" sz="quarter" idx="12"/>
          </p:nvPr>
        </p:nvSpPr>
        <p:spPr/>
        <p:txBody>
          <a:bodyPr/>
          <a:lstStyle>
            <a:lvl1pPr>
              <a:defRPr b="0" i="0">
                <a:latin typeface="Proxima Nova" panose="02000506030000020004" pitchFamily="2" charset="0"/>
              </a:defRPr>
            </a:lvl1pPr>
          </a:lstStyle>
          <a:p>
            <a:fld id="{93424B46-88B0-F54F-971F-2168E11F14B4}" type="slidenum">
              <a:rPr lang="en-US" smtClean="0"/>
              <a:pPr/>
              <a:t>‹#›</a:t>
            </a:fld>
            <a:endParaRPr lang="en-US"/>
          </a:p>
        </p:txBody>
      </p:sp>
    </p:spTree>
    <p:extLst>
      <p:ext uri="{BB962C8B-B14F-4D97-AF65-F5344CB8AC3E}">
        <p14:creationId xmlns:p14="http://schemas.microsoft.com/office/powerpoint/2010/main" val="3037488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470E93-F3D4-6258-2A30-3F58FAF7EF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0BCA3-A6E8-6562-7DD1-94AE6A316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FE0CDA-B163-2049-BFD9-47B623346702}" type="datetime1">
              <a:rPr lang="en-US" smtClean="0"/>
              <a:t>9/23/2025</a:t>
            </a:fld>
            <a:endParaRPr lang="en-US"/>
          </a:p>
        </p:txBody>
      </p:sp>
      <p:sp>
        <p:nvSpPr>
          <p:cNvPr id="5" name="Footer Placeholder 4">
            <a:extLst>
              <a:ext uri="{FF2B5EF4-FFF2-40B4-BE49-F238E27FC236}">
                <a16:creationId xmlns:a16="http://schemas.microsoft.com/office/drawing/2014/main" id="{10A70CEE-175F-CCCB-B0A9-4E67C8F64E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DB94B-B554-252A-1134-0201CED76A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424B46-88B0-F54F-971F-2168E11F14B4}" type="slidenum">
              <a:rPr lang="en-US" smtClean="0"/>
              <a:t>‹#›</a:t>
            </a:fld>
            <a:endParaRPr lang="en-US"/>
          </a:p>
        </p:txBody>
      </p:sp>
      <p:sp>
        <p:nvSpPr>
          <p:cNvPr id="9" name="Title Placeholder 8">
            <a:extLst>
              <a:ext uri="{FF2B5EF4-FFF2-40B4-BE49-F238E27FC236}">
                <a16:creationId xmlns:a16="http://schemas.microsoft.com/office/drawing/2014/main" id="{3ED4F294-2207-ACE5-26F3-C1F1E44DC2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7770910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54" r:id="rId3"/>
    <p:sldLayoutId id="2147483662" r:id="rId4"/>
    <p:sldLayoutId id="2147483664" r:id="rId5"/>
    <p:sldLayoutId id="2147483665" r:id="rId6"/>
    <p:sldLayoutId id="2147483656" r:id="rId7"/>
    <p:sldLayoutId id="2147483663" r:id="rId8"/>
    <p:sldLayoutId id="2147483652" r:id="rId9"/>
    <p:sldLayoutId id="2147483666" r:id="rId10"/>
    <p:sldLayoutId id="2147483653" r:id="rId11"/>
    <p:sldLayoutId id="2147483655" r:id="rId12"/>
    <p:sldLayoutId id="2147483649" r:id="rId13"/>
    <p:sldLayoutId id="2147483657" r:id="rId14"/>
    <p:sldLayoutId id="2147483658" r:id="rId15"/>
    <p:sldLayoutId id="2147483659" r:id="rId16"/>
    <p:sldLayoutId id="2147483667" r:id="rId17"/>
    <p:sldLayoutId id="2147483668" r:id="rId18"/>
    <p:sldLayoutId id="2147483669" r:id="rId19"/>
    <p:sldLayoutId id="2147483670" r:id="rId20"/>
    <p:sldLayoutId id="2147483671"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google.com/search?sca_esv=942a33f79d3ab1d9&amp;rlz=1C1GCCJ_enUS1066US1066&amp;q=Identifying+and+addressing+health+inequities&amp;sa=X&amp;ved=2ahUKEwi_hbGaudmPAxX0IEQIHRx-B9AQxccNegUIvgIQAw&amp;mstk=AUtExfD2qO4krpgDx6btMJ_mu2BmlZN_h_MpWrQS6yjL_vbHettYtDYvjUGlalLr9YzVfWnVoOVPHcSQJmeea_DSGgtq_7JGfSSQSxjibgBPt-prZXURVwvih8ZEs_VNlHRlYiM&amp;csui=3" TargetMode="Externa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hyperlink" Target="https://www.istockphoto.com/fr/vectoriel/vs-par-rapport-aux-ic%C3%B4nes-de-lettres-d%C3%A9finies-contre-des-%C3%A9l%C3%A9ments-de-combat-gm1324669976-409928853" TargetMode="External"/><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codeofethics.ana.org/provisions" TargetMode="External"/><Relationship Id="rId2" Type="http://schemas.openxmlformats.org/officeDocument/2006/relationships/hyperlink" Target="https://code-medical-ethics.ama-assn.org/principles" TargetMode="External"/><Relationship Id="rId1" Type="http://schemas.openxmlformats.org/officeDocument/2006/relationships/slideLayout" Target="../slideLayouts/slideLayout3.xml"/><Relationship Id="rId4" Type="http://schemas.openxmlformats.org/officeDocument/2006/relationships/hyperlink" Target="https://pnhp.org/news/getting-martin-luther-kings-words-right/" TargetMode="External"/></Relationships>
</file>

<file path=ppt/slides/_rels/slide77.xml.rels><?xml version="1.0" encoding="UTF-8" standalone="yes"?>
<Relationships xmlns="http://schemas.openxmlformats.org/package/2006/relationships"><Relationship Id="rId2" Type="http://schemas.openxmlformats.org/officeDocument/2006/relationships/hyperlink" Target="https://www.heartlandntbc.org/stopthestigma/" TargetMode="Externa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hyperlink" Target="https://www.who.int/westernpacific/activities/addressing-financial-burden-due-to-tb" TargetMode="External"/><Relationship Id="rId2" Type="http://schemas.openxmlformats.org/officeDocument/2006/relationships/hyperlink" Target="https://www.who.int/teams/global-tuberculosis-programme/tb-reports/global-tuberculosis-report-2023/financing-for-tb-prevention--diagnostic-and-treatment-services" TargetMode="External"/><Relationship Id="rId1" Type="http://schemas.openxmlformats.org/officeDocument/2006/relationships/slideLayout" Target="../slideLayouts/slideLayout3.xml"/><Relationship Id="rId4" Type="http://schemas.openxmlformats.org/officeDocument/2006/relationships/hyperlink" Target="http://www.who.int/tb/challenges/mdr/ethics/en/"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sdgs.un.org/sites/default/files/2023-09/FINAL%20GSDR%202023-Digital%20-110923_1.pdf" TargetMode="External"/><Relationship Id="rId7" Type="http://schemas.openxmlformats.org/officeDocument/2006/relationships/hyperlink" Target="https://www.who.int/news/item/22-03-2017-who-issues-ethics-guidance-to-protect-rights-of-tb-patients" TargetMode="External"/><Relationship Id="rId2" Type="http://schemas.openxmlformats.org/officeDocument/2006/relationships/hyperlink" Target="https://www.kff.org/global-health-policy/fact-sheet/the-u-s-government-and-global-tuberculosis-efforts/" TargetMode="External"/><Relationship Id="rId1" Type="http://schemas.openxmlformats.org/officeDocument/2006/relationships/slideLayout" Target="../slideLayouts/slideLayout3.xml"/><Relationship Id="rId6" Type="http://schemas.openxmlformats.org/officeDocument/2006/relationships/hyperlink" Target="https://www.who.int/europe/activities/protecting-human-rights-ethics-and-equity-for-tuberculosis-patients" TargetMode="External"/><Relationship Id="rId5" Type="http://schemas.openxmlformats.org/officeDocument/2006/relationships/hyperlink" Target="https://www.who.int/activities/preparing-for-the-un-high-level-meeting-on-the-fight-against-tuberculosis--2023" TargetMode="External"/><Relationship Id="rId4" Type="http://schemas.openxmlformats.org/officeDocument/2006/relationships/hyperlink" Target="https://www.who.int/publications/i/item/WHO-HTM-TB-2015.19"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97E7A6-A54C-DB3F-73EB-4FBD94FB249F}"/>
              </a:ext>
            </a:extLst>
          </p:cNvPr>
          <p:cNvSpPr>
            <a:spLocks noGrp="1"/>
          </p:cNvSpPr>
          <p:nvPr>
            <p:ph type="ctrTitle"/>
          </p:nvPr>
        </p:nvSpPr>
        <p:spPr>
          <a:xfrm>
            <a:off x="2538231" y="494074"/>
            <a:ext cx="8372061" cy="2249125"/>
          </a:xfrm>
        </p:spPr>
        <p:txBody>
          <a:bodyPr>
            <a:noAutofit/>
          </a:bodyPr>
          <a:lstStyle/>
          <a:p>
            <a:r>
              <a:rPr lang="en-US" sz="6600" dirty="0"/>
              <a:t>Ethical Access to care in TB</a:t>
            </a:r>
          </a:p>
        </p:txBody>
      </p:sp>
      <p:sp>
        <p:nvSpPr>
          <p:cNvPr id="2" name="Text Placeholder 1">
            <a:extLst>
              <a:ext uri="{FF2B5EF4-FFF2-40B4-BE49-F238E27FC236}">
                <a16:creationId xmlns:a16="http://schemas.microsoft.com/office/drawing/2014/main" id="{9F714053-215C-D960-9C95-BA1B08894B4D}"/>
              </a:ext>
            </a:extLst>
          </p:cNvPr>
          <p:cNvSpPr>
            <a:spLocks noGrp="1"/>
          </p:cNvSpPr>
          <p:nvPr>
            <p:ph type="subTitle" idx="1"/>
          </p:nvPr>
        </p:nvSpPr>
        <p:spPr>
          <a:xfrm>
            <a:off x="3743740" y="3799841"/>
            <a:ext cx="8372061" cy="2118302"/>
          </a:xfrm>
        </p:spPr>
        <p:txBody>
          <a:bodyPr vert="horz" lIns="91440" tIns="45720" rIns="91440" bIns="45720" rtlCol="0" anchor="ctr">
            <a:noAutofit/>
          </a:bodyPr>
          <a:lstStyle/>
          <a:p>
            <a:r>
              <a:rPr lang="en-US" dirty="0"/>
              <a:t>Hector I. Ocaranza, MD, MPH, FAAP</a:t>
            </a:r>
          </a:p>
          <a:p>
            <a:r>
              <a:rPr lang="en-US" dirty="0"/>
              <a:t>Local Health Authority</a:t>
            </a:r>
          </a:p>
          <a:p>
            <a:r>
              <a:rPr lang="en-US" dirty="0"/>
              <a:t>City-County of El Paso, TX</a:t>
            </a:r>
          </a:p>
        </p:txBody>
      </p:sp>
      <p:sp>
        <p:nvSpPr>
          <p:cNvPr id="4" name="TextBox 3">
            <a:extLst>
              <a:ext uri="{FF2B5EF4-FFF2-40B4-BE49-F238E27FC236}">
                <a16:creationId xmlns:a16="http://schemas.microsoft.com/office/drawing/2014/main" id="{E0E9F424-1861-F06B-F1DB-8AE2F177C78F}"/>
              </a:ext>
            </a:extLst>
          </p:cNvPr>
          <p:cNvSpPr txBox="1"/>
          <p:nvPr/>
        </p:nvSpPr>
        <p:spPr>
          <a:xfrm>
            <a:off x="9944101" y="6334702"/>
            <a:ext cx="2171700" cy="369332"/>
          </a:xfrm>
          <a:prstGeom prst="rect">
            <a:avLst/>
          </a:prstGeom>
          <a:noFill/>
        </p:spPr>
        <p:txBody>
          <a:bodyPr wrap="square" rtlCol="0">
            <a:spAutoFit/>
          </a:bodyPr>
          <a:lstStyle/>
          <a:p>
            <a:r>
              <a:rPr lang="en-US" dirty="0">
                <a:solidFill>
                  <a:schemeClr val="bg1"/>
                </a:solidFill>
              </a:rPr>
              <a:t>September 25, 2025</a:t>
            </a:r>
          </a:p>
        </p:txBody>
      </p:sp>
    </p:spTree>
    <p:extLst>
      <p:ext uri="{BB962C8B-B14F-4D97-AF65-F5344CB8AC3E}">
        <p14:creationId xmlns:p14="http://schemas.microsoft.com/office/powerpoint/2010/main" val="260915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993B1-113F-6525-744F-8879BFEA5072}"/>
              </a:ext>
            </a:extLst>
          </p:cNvPr>
          <p:cNvSpPr>
            <a:spLocks noGrp="1"/>
          </p:cNvSpPr>
          <p:nvPr>
            <p:ph type="title"/>
          </p:nvPr>
        </p:nvSpPr>
        <p:spPr>
          <a:xfrm>
            <a:off x="4307840" y="113250"/>
            <a:ext cx="8260433" cy="757750"/>
          </a:xfrm>
        </p:spPr>
        <p:txBody>
          <a:bodyPr anchor="t">
            <a:noAutofit/>
          </a:bodyPr>
          <a:lstStyle/>
          <a:p>
            <a:r>
              <a:rPr lang="en-US" sz="3600" b="1" dirty="0">
                <a:solidFill>
                  <a:srgbClr val="002060"/>
                </a:solidFill>
                <a:latin typeface="Proxima Nova" panose="02000506030000020004"/>
              </a:rPr>
              <a:t>AMA Principles of Medical Ethics</a:t>
            </a:r>
            <a:endParaRPr lang="en-US" sz="3600" dirty="0">
              <a:solidFill>
                <a:srgbClr val="002060"/>
              </a:solidFill>
              <a:latin typeface="Proxima Nova" panose="02000506030000020004"/>
            </a:endParaRPr>
          </a:p>
        </p:txBody>
      </p:sp>
      <p:sp>
        <p:nvSpPr>
          <p:cNvPr id="3" name="Content Placeholder 2">
            <a:extLst>
              <a:ext uri="{FF2B5EF4-FFF2-40B4-BE49-F238E27FC236}">
                <a16:creationId xmlns:a16="http://schemas.microsoft.com/office/drawing/2014/main" id="{10CAEFE5-84EB-3BF6-9858-6682A5833096}"/>
              </a:ext>
            </a:extLst>
          </p:cNvPr>
          <p:cNvSpPr>
            <a:spLocks noGrp="1"/>
          </p:cNvSpPr>
          <p:nvPr>
            <p:ph idx="1"/>
          </p:nvPr>
        </p:nvSpPr>
        <p:spPr>
          <a:xfrm>
            <a:off x="4169640" y="987425"/>
            <a:ext cx="7910600" cy="5128895"/>
          </a:xfrm>
        </p:spPr>
        <p:txBody>
          <a:bodyPr>
            <a:normAutofit fontScale="47500" lnSpcReduction="20000"/>
          </a:bodyPr>
          <a:lstStyle/>
          <a:p>
            <a:pPr marL="571500" indent="-571500">
              <a:buFont typeface="+mj-lt"/>
              <a:buAutoNum type="romanUcPeriod"/>
            </a:pPr>
            <a:r>
              <a:rPr lang="en-US" b="1" dirty="0">
                <a:solidFill>
                  <a:srgbClr val="002060"/>
                </a:solidFill>
                <a:highlight>
                  <a:srgbClr val="FFFF00"/>
                </a:highlight>
                <a:latin typeface="Proxima Nova" panose="02000506030000020004"/>
              </a:rPr>
              <a:t>Be dedicated to providing competent medical care, with compassion and respect for human dignity and rights.</a:t>
            </a:r>
          </a:p>
          <a:p>
            <a:pPr marL="571500" indent="-571500">
              <a:buFont typeface="+mj-lt"/>
              <a:buAutoNum type="romanUcPeriod"/>
            </a:pPr>
            <a:r>
              <a:rPr lang="en-US" dirty="0">
                <a:solidFill>
                  <a:srgbClr val="002060"/>
                </a:solidFill>
                <a:latin typeface="Proxima Nova" panose="02000506030000020004"/>
              </a:rPr>
              <a:t>Uphold the standards of professionalism, be honest in all professional interactions, and strive to report physicians deficient in character or competence, or engaging in fraud or deception, to appropriate entities.</a:t>
            </a:r>
          </a:p>
          <a:p>
            <a:pPr marL="571500" indent="-571500">
              <a:buFont typeface="+mj-lt"/>
              <a:buAutoNum type="romanUcPeriod"/>
            </a:pPr>
            <a:r>
              <a:rPr lang="en-US" b="1" dirty="0">
                <a:solidFill>
                  <a:srgbClr val="002060"/>
                </a:solidFill>
                <a:highlight>
                  <a:srgbClr val="FFFF00"/>
                </a:highlight>
                <a:latin typeface="Proxima Nova" panose="02000506030000020004"/>
              </a:rPr>
              <a:t>Respect the law and also recognize a responsibility to seek changes in those requirements which are contrary to the best interests of the patient.</a:t>
            </a:r>
          </a:p>
          <a:p>
            <a:pPr marL="571500" indent="-571500">
              <a:buFont typeface="+mj-lt"/>
              <a:buAutoNum type="romanUcPeriod"/>
            </a:pPr>
            <a:r>
              <a:rPr lang="en-US" b="1" dirty="0">
                <a:solidFill>
                  <a:srgbClr val="002060"/>
                </a:solidFill>
                <a:highlight>
                  <a:srgbClr val="FFFF00"/>
                </a:highlight>
                <a:latin typeface="Proxima Nova" panose="02000506030000020004"/>
              </a:rPr>
              <a:t>respect the rights of patients, </a:t>
            </a:r>
            <a:r>
              <a:rPr lang="en-US" dirty="0">
                <a:solidFill>
                  <a:srgbClr val="002060"/>
                </a:solidFill>
                <a:latin typeface="Proxima Nova" panose="02000506030000020004"/>
              </a:rPr>
              <a:t>colleagues, and other health professionals, and shall safeguard patient confidences and privacy within the constraints of the law.</a:t>
            </a:r>
          </a:p>
          <a:p>
            <a:pPr marL="571500" indent="-571500">
              <a:buFont typeface="+mj-lt"/>
              <a:buAutoNum type="romanUcPeriod"/>
            </a:pPr>
            <a:r>
              <a:rPr lang="en-US" dirty="0">
                <a:solidFill>
                  <a:srgbClr val="002060"/>
                </a:solidFill>
                <a:latin typeface="Proxima Nova" panose="02000506030000020004"/>
              </a:rPr>
              <a:t>Continue to study, apply, and advance scientific knowledge, maintain a commitment to medical education, make relevant information available to patients, colleagues, and the public, obtain consultation, and use the talents of other health professionals when indicated.</a:t>
            </a:r>
          </a:p>
          <a:p>
            <a:pPr marL="571500" indent="-571500">
              <a:buFont typeface="+mj-lt"/>
              <a:buAutoNum type="romanUcPeriod"/>
            </a:pPr>
            <a:r>
              <a:rPr lang="en-US" dirty="0">
                <a:solidFill>
                  <a:srgbClr val="002060"/>
                </a:solidFill>
                <a:latin typeface="Proxima Nova" panose="02000506030000020004"/>
              </a:rPr>
              <a:t>In the provision of appropriate patient care, except in emergencies, be free to choose whom to serve, with whom to associate, and the environment in which to provide medical care.</a:t>
            </a:r>
          </a:p>
          <a:p>
            <a:pPr marL="571500" indent="-571500">
              <a:buFont typeface="+mj-lt"/>
              <a:buAutoNum type="romanUcPeriod"/>
            </a:pPr>
            <a:r>
              <a:rPr lang="en-US" b="1" dirty="0">
                <a:solidFill>
                  <a:srgbClr val="002060"/>
                </a:solidFill>
                <a:highlight>
                  <a:srgbClr val="FFFF00"/>
                </a:highlight>
                <a:latin typeface="Proxima Nova" panose="02000506030000020004"/>
              </a:rPr>
              <a:t>Recognize a responsibility to participate in activities contributing to the improvement of the community and the betterment of public health.</a:t>
            </a:r>
          </a:p>
          <a:p>
            <a:pPr marL="571500" indent="-571500">
              <a:buFont typeface="+mj-lt"/>
              <a:buAutoNum type="romanUcPeriod"/>
            </a:pPr>
            <a:r>
              <a:rPr lang="en-US" dirty="0">
                <a:solidFill>
                  <a:srgbClr val="002060"/>
                </a:solidFill>
                <a:latin typeface="Proxima Nova" panose="02000506030000020004"/>
              </a:rPr>
              <a:t>While caring for a patient, regard responsibility to the patient as paramount.</a:t>
            </a:r>
          </a:p>
          <a:p>
            <a:pPr marL="571500" indent="-571500">
              <a:buFont typeface="+mj-lt"/>
              <a:buAutoNum type="romanUcPeriod"/>
            </a:pPr>
            <a:r>
              <a:rPr lang="en-US" b="1" dirty="0">
                <a:solidFill>
                  <a:srgbClr val="002060"/>
                </a:solidFill>
                <a:highlight>
                  <a:srgbClr val="FFFF00"/>
                </a:highlight>
                <a:latin typeface="Proxima Nova" panose="02000506030000020004"/>
              </a:rPr>
              <a:t>Support access to medical care for all people.  </a:t>
            </a:r>
          </a:p>
          <a:p>
            <a:endParaRPr lang="en-US" dirty="0">
              <a:solidFill>
                <a:srgbClr val="002060"/>
              </a:solidFill>
            </a:endParaRPr>
          </a:p>
        </p:txBody>
      </p:sp>
      <p:sp>
        <p:nvSpPr>
          <p:cNvPr id="5" name="Slide Number Placeholder 4">
            <a:extLst>
              <a:ext uri="{FF2B5EF4-FFF2-40B4-BE49-F238E27FC236}">
                <a16:creationId xmlns:a16="http://schemas.microsoft.com/office/drawing/2014/main" id="{CE28F23E-B2BF-608F-BBAF-68AB61720929}"/>
              </a:ext>
            </a:extLst>
          </p:cNvPr>
          <p:cNvSpPr>
            <a:spLocks noGrp="1"/>
          </p:cNvSpPr>
          <p:nvPr>
            <p:ph type="sldNum" sz="quarter" idx="12"/>
          </p:nvPr>
        </p:nvSpPr>
        <p:spPr/>
        <p:txBody>
          <a:bodyPr/>
          <a:lstStyle/>
          <a:p>
            <a:fld id="{93424B46-88B0-F54F-971F-2168E11F14B4}" type="slidenum">
              <a:rPr lang="en-US" smtClean="0"/>
              <a:pPr/>
              <a:t>10</a:t>
            </a:fld>
            <a:endParaRPr lang="en-US"/>
          </a:p>
        </p:txBody>
      </p:sp>
      <p:sp>
        <p:nvSpPr>
          <p:cNvPr id="6" name="TextBox 5">
            <a:extLst>
              <a:ext uri="{FF2B5EF4-FFF2-40B4-BE49-F238E27FC236}">
                <a16:creationId xmlns:a16="http://schemas.microsoft.com/office/drawing/2014/main" id="{96D076B9-027C-C16C-E87A-0DA5CB3A03BE}"/>
              </a:ext>
            </a:extLst>
          </p:cNvPr>
          <p:cNvSpPr txBox="1"/>
          <p:nvPr/>
        </p:nvSpPr>
        <p:spPr>
          <a:xfrm>
            <a:off x="7690104" y="6397127"/>
            <a:ext cx="3557016" cy="261610"/>
          </a:xfrm>
          <a:prstGeom prst="rect">
            <a:avLst/>
          </a:prstGeom>
          <a:noFill/>
        </p:spPr>
        <p:txBody>
          <a:bodyPr wrap="square" rtlCol="0">
            <a:spAutoFit/>
          </a:bodyPr>
          <a:lstStyle/>
          <a:p>
            <a:r>
              <a:rPr lang="en-US" sz="1100" dirty="0">
                <a:solidFill>
                  <a:schemeClr val="tx2"/>
                </a:solidFill>
                <a:latin typeface="myriad-pro"/>
              </a:rPr>
              <a:t>https://code-medical-ethics.ama-assn.org/principles</a:t>
            </a:r>
            <a:endParaRPr lang="en-US" sz="1100" dirty="0"/>
          </a:p>
        </p:txBody>
      </p:sp>
      <p:pic>
        <p:nvPicPr>
          <p:cNvPr id="10" name="Picture 9">
            <a:extLst>
              <a:ext uri="{FF2B5EF4-FFF2-40B4-BE49-F238E27FC236}">
                <a16:creationId xmlns:a16="http://schemas.microsoft.com/office/drawing/2014/main" id="{5E8BDE80-3649-7D34-6A18-DCC3022F7331}"/>
              </a:ext>
            </a:extLst>
          </p:cNvPr>
          <p:cNvPicPr>
            <a:picLocks noChangeAspect="1"/>
          </p:cNvPicPr>
          <p:nvPr/>
        </p:nvPicPr>
        <p:blipFill>
          <a:blip r:embed="rId3"/>
          <a:stretch>
            <a:fillRect/>
          </a:stretch>
        </p:blipFill>
        <p:spPr>
          <a:xfrm>
            <a:off x="0" y="987425"/>
            <a:ext cx="4087495" cy="4087495"/>
          </a:xfrm>
          <a:prstGeom prst="rect">
            <a:avLst/>
          </a:prstGeom>
        </p:spPr>
      </p:pic>
    </p:spTree>
    <p:extLst>
      <p:ext uri="{BB962C8B-B14F-4D97-AF65-F5344CB8AC3E}">
        <p14:creationId xmlns:p14="http://schemas.microsoft.com/office/powerpoint/2010/main" val="6213294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9B820A-A5B1-08B5-475E-CACB27B787C1}"/>
              </a:ext>
            </a:extLst>
          </p:cNvPr>
          <p:cNvSpPr>
            <a:spLocks noGrp="1"/>
          </p:cNvSpPr>
          <p:nvPr>
            <p:ph type="title"/>
          </p:nvPr>
        </p:nvSpPr>
        <p:spPr>
          <a:xfrm>
            <a:off x="4074160" y="136525"/>
            <a:ext cx="8117839" cy="1042035"/>
          </a:xfrm>
        </p:spPr>
        <p:txBody>
          <a:bodyPr anchor="t">
            <a:normAutofit/>
          </a:bodyPr>
          <a:lstStyle/>
          <a:p>
            <a:r>
              <a:rPr lang="en-US" b="0" dirty="0">
                <a:solidFill>
                  <a:srgbClr val="002060"/>
                </a:solidFill>
                <a:latin typeface="Proxima Nova" panose="02000506030000020004"/>
              </a:rPr>
              <a:t>American Nurses Association (ANA): </a:t>
            </a:r>
            <a:br>
              <a:rPr lang="en-US" b="0" dirty="0">
                <a:solidFill>
                  <a:srgbClr val="002060"/>
                </a:solidFill>
                <a:latin typeface="Proxima Nova" panose="02000506030000020004"/>
              </a:rPr>
            </a:br>
            <a:r>
              <a:rPr lang="en-US" b="0" dirty="0">
                <a:solidFill>
                  <a:srgbClr val="002060"/>
                </a:solidFill>
                <a:latin typeface="Proxima Nova" panose="02000506030000020004"/>
              </a:rPr>
              <a:t>2025 </a:t>
            </a:r>
            <a:r>
              <a:rPr lang="en-US" b="0" i="1" dirty="0">
                <a:solidFill>
                  <a:srgbClr val="002060"/>
                </a:solidFill>
                <a:latin typeface="Proxima Nova" panose="02000506030000020004"/>
              </a:rPr>
              <a:t>Code of Ethics </a:t>
            </a:r>
            <a:r>
              <a:rPr lang="en-US" b="0" dirty="0">
                <a:solidFill>
                  <a:srgbClr val="002060"/>
                </a:solidFill>
                <a:latin typeface="Proxima Nova" panose="02000506030000020004"/>
              </a:rPr>
              <a:t>(Provisions 1-5) </a:t>
            </a:r>
            <a:endParaRPr lang="en-US" dirty="0">
              <a:solidFill>
                <a:srgbClr val="002060"/>
              </a:solidFill>
              <a:latin typeface="Proxima Nova" panose="02000506030000020004"/>
            </a:endParaRPr>
          </a:p>
        </p:txBody>
      </p:sp>
      <p:sp>
        <p:nvSpPr>
          <p:cNvPr id="6" name="Content Placeholder 5">
            <a:extLst>
              <a:ext uri="{FF2B5EF4-FFF2-40B4-BE49-F238E27FC236}">
                <a16:creationId xmlns:a16="http://schemas.microsoft.com/office/drawing/2014/main" id="{9F56C363-F2D6-704B-ADA2-8375D6235C5C}"/>
              </a:ext>
            </a:extLst>
          </p:cNvPr>
          <p:cNvSpPr>
            <a:spLocks noGrp="1"/>
          </p:cNvSpPr>
          <p:nvPr>
            <p:ph idx="1"/>
          </p:nvPr>
        </p:nvSpPr>
        <p:spPr>
          <a:xfrm>
            <a:off x="4169640" y="1564640"/>
            <a:ext cx="7185748" cy="4498230"/>
          </a:xfrm>
        </p:spPr>
        <p:txBody>
          <a:bodyPr>
            <a:normAutofit fontScale="47500" lnSpcReduction="20000"/>
          </a:bodyPr>
          <a:lstStyle/>
          <a:p>
            <a:pPr marL="457200" marR="0" indent="-457200">
              <a:lnSpc>
                <a:spcPct val="140000"/>
              </a:lnSpc>
              <a:spcBef>
                <a:spcPts val="0"/>
              </a:spcBef>
              <a:spcAft>
                <a:spcPts val="800"/>
              </a:spcAft>
              <a:buFont typeface="+mj-lt"/>
              <a:buAutoNum type="romanUcPeriod"/>
            </a:pPr>
            <a:r>
              <a:rPr lang="en-US" dirty="0">
                <a:latin typeface="Proxima Nova" panose="02000506030000020004"/>
                <a:ea typeface="Aptos" panose="020B0004020202020204" pitchFamily="34" charset="0"/>
                <a:cs typeface="Times New Roman" panose="02020603050405020304" pitchFamily="18" charset="0"/>
              </a:rPr>
              <a:t>The nurse practices with compassion and respect for the inherent dignity, worth, and unique attributes of every person</a:t>
            </a:r>
          </a:p>
          <a:p>
            <a:pPr marL="457200" marR="0" indent="-457200">
              <a:lnSpc>
                <a:spcPct val="140000"/>
              </a:lnSpc>
              <a:spcBef>
                <a:spcPts val="0"/>
              </a:spcBef>
              <a:spcAft>
                <a:spcPts val="800"/>
              </a:spcAft>
              <a:buFont typeface="+mj-lt"/>
              <a:buAutoNum type="romanUcPeriod"/>
            </a:pPr>
            <a:r>
              <a:rPr lang="en-US" dirty="0">
                <a:latin typeface="Proxima Nova" panose="02000506030000020004"/>
                <a:ea typeface="Aptos" panose="020B0004020202020204" pitchFamily="34" charset="0"/>
                <a:cs typeface="Times New Roman" panose="02020603050405020304" pitchFamily="18" charset="0"/>
              </a:rPr>
              <a:t>A nurse’s primary commitment is to the recipient(s) of nursing care, whether an individual, family, group, community, or population</a:t>
            </a:r>
          </a:p>
          <a:p>
            <a:pPr marL="457200" marR="0" indent="-457200">
              <a:lnSpc>
                <a:spcPct val="140000"/>
              </a:lnSpc>
              <a:spcBef>
                <a:spcPts val="0"/>
              </a:spcBef>
              <a:spcAft>
                <a:spcPts val="800"/>
              </a:spcAft>
              <a:buFont typeface="+mj-lt"/>
              <a:buAutoNum type="romanUcPeriod"/>
            </a:pPr>
            <a:r>
              <a:rPr lang="en-US" dirty="0">
                <a:latin typeface="Proxima Nova" panose="02000506030000020004"/>
                <a:ea typeface="Aptos" panose="020B0004020202020204" pitchFamily="34" charset="0"/>
                <a:cs typeface="Times New Roman" panose="02020603050405020304" pitchFamily="18" charset="0"/>
              </a:rPr>
              <a:t>The nurse establishes a trusting relationship and </a:t>
            </a:r>
            <a:r>
              <a:rPr lang="en-US" b="1" dirty="0">
                <a:latin typeface="Proxima Nova" panose="02000506030000020004"/>
                <a:ea typeface="Aptos" panose="020B0004020202020204" pitchFamily="34" charset="0"/>
                <a:cs typeface="Times New Roman" panose="02020603050405020304" pitchFamily="18" charset="0"/>
              </a:rPr>
              <a:t>advocates for the rights, health, and safety of recipient(s) of nursing care</a:t>
            </a:r>
          </a:p>
          <a:p>
            <a:pPr marL="457200" marR="0" indent="-457200">
              <a:lnSpc>
                <a:spcPct val="140000"/>
              </a:lnSpc>
              <a:spcBef>
                <a:spcPts val="0"/>
              </a:spcBef>
              <a:spcAft>
                <a:spcPts val="800"/>
              </a:spcAft>
              <a:buFont typeface="+mj-lt"/>
              <a:buAutoNum type="romanUcPeriod"/>
            </a:pPr>
            <a:r>
              <a:rPr lang="en-US" dirty="0">
                <a:latin typeface="Proxima Nova" panose="02000506030000020004"/>
                <a:ea typeface="Aptos" panose="020B0004020202020204" pitchFamily="34" charset="0"/>
                <a:cs typeface="Times New Roman" panose="02020603050405020304" pitchFamily="18" charset="0"/>
              </a:rPr>
              <a:t>Nurses have authority over nursing practice and are responsible and accountable for their practice consistent with their obligations to promote health, prevent illness, and provide optimal care</a:t>
            </a:r>
          </a:p>
          <a:p>
            <a:pPr marL="457200" marR="0" indent="-457200">
              <a:lnSpc>
                <a:spcPct val="140000"/>
              </a:lnSpc>
              <a:spcBef>
                <a:spcPts val="0"/>
              </a:spcBef>
              <a:spcAft>
                <a:spcPts val="800"/>
              </a:spcAft>
              <a:buFont typeface="+mj-lt"/>
              <a:buAutoNum type="romanUcPeriod"/>
            </a:pPr>
            <a:r>
              <a:rPr lang="en-US" dirty="0">
                <a:latin typeface="Proxima Nova" panose="02000506030000020004"/>
                <a:ea typeface="Aptos" panose="020B0004020202020204" pitchFamily="34" charset="0"/>
                <a:cs typeface="Times New Roman" panose="02020603050405020304" pitchFamily="18" charset="0"/>
              </a:rPr>
              <a:t>The nurse has moral duties to self as a person of inherent dignity and worth including an expectation of a safe place to work that fosters flourishing, authenticity of self at work, and self-respect through integrity and professional competence</a:t>
            </a:r>
          </a:p>
          <a:p>
            <a:pPr marL="571500" indent="-571500">
              <a:buFont typeface="+mj-lt"/>
              <a:buAutoNum type="romanUcPeriod"/>
            </a:pPr>
            <a:endParaRPr lang="en-US" dirty="0">
              <a:latin typeface="Proxima Nova" panose="02000506030000020004"/>
            </a:endParaRPr>
          </a:p>
        </p:txBody>
      </p:sp>
      <p:sp>
        <p:nvSpPr>
          <p:cNvPr id="4" name="Slide Number Placeholder 3">
            <a:extLst>
              <a:ext uri="{FF2B5EF4-FFF2-40B4-BE49-F238E27FC236}">
                <a16:creationId xmlns:a16="http://schemas.microsoft.com/office/drawing/2014/main" id="{3741D4B6-4D09-F444-DAF5-570C45994D69}"/>
              </a:ext>
            </a:extLst>
          </p:cNvPr>
          <p:cNvSpPr>
            <a:spLocks noGrp="1"/>
          </p:cNvSpPr>
          <p:nvPr>
            <p:ph type="sldNum" sz="quarter" idx="12"/>
          </p:nvPr>
        </p:nvSpPr>
        <p:spPr/>
        <p:txBody>
          <a:bodyPr/>
          <a:lstStyle/>
          <a:p>
            <a:fld id="{95F8BE03-27A5-4B81-8881-3706437674E5}" type="slidenum">
              <a:rPr lang="en-US" smtClean="0"/>
              <a:t>11</a:t>
            </a:fld>
            <a:endParaRPr lang="en-US"/>
          </a:p>
        </p:txBody>
      </p:sp>
      <p:sp>
        <p:nvSpPr>
          <p:cNvPr id="9" name="TextBox 8">
            <a:extLst>
              <a:ext uri="{FF2B5EF4-FFF2-40B4-BE49-F238E27FC236}">
                <a16:creationId xmlns:a16="http://schemas.microsoft.com/office/drawing/2014/main" id="{A47E3B3B-E452-46CF-C68E-6A6C1D0F2BA0}"/>
              </a:ext>
            </a:extLst>
          </p:cNvPr>
          <p:cNvSpPr txBox="1"/>
          <p:nvPr/>
        </p:nvSpPr>
        <p:spPr>
          <a:xfrm>
            <a:off x="8300720" y="6356350"/>
            <a:ext cx="2641600" cy="261610"/>
          </a:xfrm>
          <a:prstGeom prst="rect">
            <a:avLst/>
          </a:prstGeom>
          <a:noFill/>
        </p:spPr>
        <p:txBody>
          <a:bodyPr wrap="square">
            <a:spAutoFit/>
          </a:bodyPr>
          <a:lstStyle/>
          <a:p>
            <a:r>
              <a:rPr lang="en-US" sz="1100" dirty="0">
                <a:latin typeface="Aptos" panose="020B0004020202020204" pitchFamily="34" charset="0"/>
                <a:ea typeface="Aptos" panose="020B0004020202020204" pitchFamily="34" charset="0"/>
                <a:cs typeface="Times New Roman" panose="02020603050405020304" pitchFamily="18" charset="0"/>
              </a:rPr>
              <a:t>https://codeofethics.ana.org/provisions</a:t>
            </a:r>
            <a:endParaRPr lang="en-US" sz="1100" dirty="0"/>
          </a:p>
        </p:txBody>
      </p:sp>
      <p:pic>
        <p:nvPicPr>
          <p:cNvPr id="11" name="Picture 10">
            <a:extLst>
              <a:ext uri="{FF2B5EF4-FFF2-40B4-BE49-F238E27FC236}">
                <a16:creationId xmlns:a16="http://schemas.microsoft.com/office/drawing/2014/main" id="{33D086A6-BB43-BADC-3F8A-00ABDBD3D6F3}"/>
              </a:ext>
            </a:extLst>
          </p:cNvPr>
          <p:cNvPicPr>
            <a:picLocks noChangeAspect="1"/>
          </p:cNvPicPr>
          <p:nvPr/>
        </p:nvPicPr>
        <p:blipFill>
          <a:blip r:embed="rId2"/>
          <a:stretch>
            <a:fillRect/>
          </a:stretch>
        </p:blipFill>
        <p:spPr>
          <a:xfrm>
            <a:off x="158115" y="1330959"/>
            <a:ext cx="3916045" cy="3916045"/>
          </a:xfrm>
          <a:prstGeom prst="rect">
            <a:avLst/>
          </a:prstGeom>
        </p:spPr>
      </p:pic>
    </p:spTree>
    <p:extLst>
      <p:ext uri="{BB962C8B-B14F-4D97-AF65-F5344CB8AC3E}">
        <p14:creationId xmlns:p14="http://schemas.microsoft.com/office/powerpoint/2010/main" val="214066925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BD928-1C74-7E81-9C3E-29E5C566190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070F330-1912-4DB1-D0EE-976AF84BA2E1}"/>
              </a:ext>
            </a:extLst>
          </p:cNvPr>
          <p:cNvSpPr>
            <a:spLocks noGrp="1"/>
          </p:cNvSpPr>
          <p:nvPr>
            <p:ph type="title"/>
          </p:nvPr>
        </p:nvSpPr>
        <p:spPr>
          <a:xfrm>
            <a:off x="4074160" y="136525"/>
            <a:ext cx="8117839" cy="1042035"/>
          </a:xfrm>
        </p:spPr>
        <p:txBody>
          <a:bodyPr anchor="t">
            <a:normAutofit/>
          </a:bodyPr>
          <a:lstStyle/>
          <a:p>
            <a:r>
              <a:rPr lang="en-US" b="0" dirty="0">
                <a:solidFill>
                  <a:srgbClr val="002060"/>
                </a:solidFill>
                <a:latin typeface="Proxima Nova" panose="02000506030000020004"/>
              </a:rPr>
              <a:t>American Nurses Association (ANA): </a:t>
            </a:r>
            <a:br>
              <a:rPr lang="en-US" b="0" dirty="0">
                <a:solidFill>
                  <a:srgbClr val="002060"/>
                </a:solidFill>
                <a:latin typeface="Proxima Nova" panose="02000506030000020004"/>
              </a:rPr>
            </a:br>
            <a:r>
              <a:rPr lang="en-US" b="0" dirty="0">
                <a:solidFill>
                  <a:srgbClr val="002060"/>
                </a:solidFill>
                <a:latin typeface="Proxima Nova" panose="02000506030000020004"/>
              </a:rPr>
              <a:t>2025 </a:t>
            </a:r>
            <a:r>
              <a:rPr lang="en-US" b="0" i="1" dirty="0">
                <a:solidFill>
                  <a:srgbClr val="002060"/>
                </a:solidFill>
                <a:latin typeface="Proxima Nova" panose="02000506030000020004"/>
              </a:rPr>
              <a:t>Code of Ethics </a:t>
            </a:r>
            <a:r>
              <a:rPr lang="en-US" b="0" dirty="0">
                <a:solidFill>
                  <a:srgbClr val="002060"/>
                </a:solidFill>
                <a:latin typeface="Proxima Nova" panose="02000506030000020004"/>
              </a:rPr>
              <a:t>(Provisions 6-9) </a:t>
            </a:r>
            <a:endParaRPr lang="en-US" dirty="0">
              <a:solidFill>
                <a:srgbClr val="002060"/>
              </a:solidFill>
              <a:latin typeface="Proxima Nova" panose="02000506030000020004"/>
            </a:endParaRPr>
          </a:p>
        </p:txBody>
      </p:sp>
      <p:sp>
        <p:nvSpPr>
          <p:cNvPr id="6" name="Content Placeholder 5">
            <a:extLst>
              <a:ext uri="{FF2B5EF4-FFF2-40B4-BE49-F238E27FC236}">
                <a16:creationId xmlns:a16="http://schemas.microsoft.com/office/drawing/2014/main" id="{326629AB-1063-ADC6-0961-43305FA29750}"/>
              </a:ext>
            </a:extLst>
          </p:cNvPr>
          <p:cNvSpPr>
            <a:spLocks noGrp="1"/>
          </p:cNvSpPr>
          <p:nvPr>
            <p:ph idx="1"/>
          </p:nvPr>
        </p:nvSpPr>
        <p:spPr>
          <a:xfrm>
            <a:off x="4169640" y="1564640"/>
            <a:ext cx="7185748" cy="4296410"/>
          </a:xfrm>
        </p:spPr>
        <p:txBody>
          <a:bodyPr>
            <a:normAutofit fontScale="55000" lnSpcReduction="20000"/>
          </a:bodyPr>
          <a:lstStyle/>
          <a:p>
            <a:pPr marL="568325" marR="0" indent="-568325">
              <a:lnSpc>
                <a:spcPct val="107000"/>
              </a:lnSpc>
              <a:spcBef>
                <a:spcPts val="0"/>
              </a:spcBef>
              <a:spcAft>
                <a:spcPts val="800"/>
              </a:spcAft>
              <a:buFont typeface="+mj-lt"/>
              <a:buAutoNum type="romanUcPeriod" startAt="6"/>
            </a:pPr>
            <a:r>
              <a:rPr lang="en-US" dirty="0">
                <a:solidFill>
                  <a:srgbClr val="002060"/>
                </a:solidFill>
                <a:latin typeface="Proxima Nova" panose="02000506030000020004"/>
                <a:ea typeface="Aptos" panose="020B0004020202020204" pitchFamily="34" charset="0"/>
                <a:cs typeface="Times New Roman" panose="02020603050405020304" pitchFamily="18" charset="0"/>
              </a:rPr>
              <a:t>Nurses, through individual and collective effort, establish, maintain, and improve the ethical environment of the work setting that affects nursing care and the well-being of nurses.</a:t>
            </a:r>
          </a:p>
          <a:p>
            <a:pPr marL="568325" marR="0" indent="-568325">
              <a:lnSpc>
                <a:spcPct val="107000"/>
              </a:lnSpc>
              <a:spcBef>
                <a:spcPts val="0"/>
              </a:spcBef>
              <a:spcAft>
                <a:spcPts val="800"/>
              </a:spcAft>
              <a:buFont typeface="+mj-lt"/>
              <a:buAutoNum type="romanUcPeriod" startAt="6"/>
            </a:pPr>
            <a:r>
              <a:rPr lang="en-US" dirty="0">
                <a:solidFill>
                  <a:srgbClr val="002060"/>
                </a:solidFill>
                <a:latin typeface="Proxima Nova" panose="02000506030000020004"/>
                <a:ea typeface="Aptos" panose="020B0004020202020204" pitchFamily="34" charset="0"/>
                <a:cs typeface="Times New Roman" panose="02020603050405020304" pitchFamily="18" charset="0"/>
              </a:rPr>
              <a:t>Nurses advance the profession through multiple approaches to knowledge development, professional standards, and the generation of policies for nursing, health, and social concerns</a:t>
            </a:r>
          </a:p>
          <a:p>
            <a:pPr marL="568325" marR="0" indent="-568325">
              <a:lnSpc>
                <a:spcPct val="107000"/>
              </a:lnSpc>
              <a:spcBef>
                <a:spcPts val="0"/>
              </a:spcBef>
              <a:spcAft>
                <a:spcPts val="800"/>
              </a:spcAft>
              <a:buFont typeface="+mj-lt"/>
              <a:buAutoNum type="romanUcPeriod" startAt="6"/>
            </a:pPr>
            <a:r>
              <a:rPr lang="en-US" dirty="0">
                <a:solidFill>
                  <a:srgbClr val="002060"/>
                </a:solidFill>
                <a:latin typeface="Proxima Nova" panose="02000506030000020004"/>
                <a:ea typeface="Aptos" panose="020B0004020202020204" pitchFamily="34" charset="0"/>
                <a:cs typeface="Times New Roman" panose="02020603050405020304" pitchFamily="18" charset="0"/>
              </a:rPr>
              <a:t>Nurses build collaborative relationships and networks with nurses, other healthcare and non-healthcare disciplines, and the public to achieve greater ends</a:t>
            </a:r>
          </a:p>
          <a:p>
            <a:pPr marL="568325" indent="-568325">
              <a:lnSpc>
                <a:spcPct val="107000"/>
              </a:lnSpc>
              <a:spcBef>
                <a:spcPts val="0"/>
              </a:spcBef>
              <a:spcAft>
                <a:spcPts val="800"/>
              </a:spcAft>
              <a:buFont typeface="+mj-lt"/>
              <a:buAutoNum type="romanUcPeriod" startAt="6"/>
            </a:pPr>
            <a:r>
              <a:rPr lang="en-US" dirty="0">
                <a:solidFill>
                  <a:srgbClr val="002060"/>
                </a:solidFill>
                <a:latin typeface="Proxima Nova" panose="02000506030000020004"/>
                <a:ea typeface="Aptos" panose="020B0004020202020204" pitchFamily="34" charset="0"/>
                <a:cs typeface="Times New Roman" panose="02020603050405020304" pitchFamily="18" charset="0"/>
              </a:rPr>
              <a:t>Nurses and their professional organizations work to enact and resource practices, policies, and legislation to </a:t>
            </a:r>
            <a:r>
              <a:rPr lang="en-US" b="1" dirty="0">
                <a:solidFill>
                  <a:srgbClr val="002060"/>
                </a:solidFill>
                <a:latin typeface="Proxima Nova" panose="02000506030000020004"/>
                <a:ea typeface="Aptos" panose="020B0004020202020204" pitchFamily="34" charset="0"/>
                <a:cs typeface="Times New Roman" panose="02020603050405020304" pitchFamily="18" charset="0"/>
              </a:rPr>
              <a:t>promote social justice, eliminate health inequities, and facilitate human flourishing</a:t>
            </a:r>
          </a:p>
          <a:p>
            <a:pPr marL="571500" indent="-571500">
              <a:lnSpc>
                <a:spcPct val="107000"/>
              </a:lnSpc>
              <a:spcBef>
                <a:spcPts val="0"/>
              </a:spcBef>
              <a:spcAft>
                <a:spcPts val="800"/>
              </a:spcAft>
              <a:buFont typeface="+mj-lt"/>
              <a:buAutoNum type="romanUcPeriod" startAt="6"/>
            </a:pPr>
            <a:endParaRPr lang="en-US" dirty="0">
              <a:solidFill>
                <a:srgbClr val="002060"/>
              </a:solidFill>
              <a:latin typeface="Proxima Nova" panose="02000506030000020004"/>
            </a:endParaRPr>
          </a:p>
        </p:txBody>
      </p:sp>
      <p:sp>
        <p:nvSpPr>
          <p:cNvPr id="4" name="Slide Number Placeholder 3">
            <a:extLst>
              <a:ext uri="{FF2B5EF4-FFF2-40B4-BE49-F238E27FC236}">
                <a16:creationId xmlns:a16="http://schemas.microsoft.com/office/drawing/2014/main" id="{1338A258-C986-0A8B-27AB-6E228CF4B03A}"/>
              </a:ext>
            </a:extLst>
          </p:cNvPr>
          <p:cNvSpPr>
            <a:spLocks noGrp="1"/>
          </p:cNvSpPr>
          <p:nvPr>
            <p:ph type="sldNum" sz="quarter" idx="12"/>
          </p:nvPr>
        </p:nvSpPr>
        <p:spPr/>
        <p:txBody>
          <a:bodyPr/>
          <a:lstStyle/>
          <a:p>
            <a:fld id="{95F8BE03-27A5-4B81-8881-3706437674E5}" type="slidenum">
              <a:rPr lang="en-US" smtClean="0"/>
              <a:t>12</a:t>
            </a:fld>
            <a:endParaRPr lang="en-US"/>
          </a:p>
        </p:txBody>
      </p:sp>
      <p:sp>
        <p:nvSpPr>
          <p:cNvPr id="9" name="TextBox 8">
            <a:extLst>
              <a:ext uri="{FF2B5EF4-FFF2-40B4-BE49-F238E27FC236}">
                <a16:creationId xmlns:a16="http://schemas.microsoft.com/office/drawing/2014/main" id="{B04113A8-809F-B73B-342E-31CF9DF947CA}"/>
              </a:ext>
            </a:extLst>
          </p:cNvPr>
          <p:cNvSpPr txBox="1"/>
          <p:nvPr/>
        </p:nvSpPr>
        <p:spPr>
          <a:xfrm>
            <a:off x="8300720" y="6356350"/>
            <a:ext cx="2641600" cy="261610"/>
          </a:xfrm>
          <a:prstGeom prst="rect">
            <a:avLst/>
          </a:prstGeom>
          <a:noFill/>
        </p:spPr>
        <p:txBody>
          <a:bodyPr wrap="square">
            <a:spAutoFit/>
          </a:bodyPr>
          <a:lstStyle/>
          <a:p>
            <a:r>
              <a:rPr lang="en-US" sz="1100" dirty="0">
                <a:latin typeface="Aptos" panose="020B0004020202020204" pitchFamily="34" charset="0"/>
                <a:ea typeface="Aptos" panose="020B0004020202020204" pitchFamily="34" charset="0"/>
                <a:cs typeface="Times New Roman" panose="02020603050405020304" pitchFamily="18" charset="0"/>
              </a:rPr>
              <a:t>https://codeofethics.ana.org/provisions</a:t>
            </a:r>
            <a:endParaRPr lang="en-US" sz="1100" dirty="0"/>
          </a:p>
        </p:txBody>
      </p:sp>
      <p:pic>
        <p:nvPicPr>
          <p:cNvPr id="11" name="Picture 10">
            <a:extLst>
              <a:ext uri="{FF2B5EF4-FFF2-40B4-BE49-F238E27FC236}">
                <a16:creationId xmlns:a16="http://schemas.microsoft.com/office/drawing/2014/main" id="{8067C00E-53A5-4D34-6E97-1A0AD07E1A25}"/>
              </a:ext>
            </a:extLst>
          </p:cNvPr>
          <p:cNvPicPr>
            <a:picLocks noChangeAspect="1"/>
          </p:cNvPicPr>
          <p:nvPr/>
        </p:nvPicPr>
        <p:blipFill>
          <a:blip r:embed="rId3"/>
          <a:stretch>
            <a:fillRect/>
          </a:stretch>
        </p:blipFill>
        <p:spPr>
          <a:xfrm>
            <a:off x="158115" y="1330959"/>
            <a:ext cx="3916045" cy="3916045"/>
          </a:xfrm>
          <a:prstGeom prst="rect">
            <a:avLst/>
          </a:prstGeom>
        </p:spPr>
      </p:pic>
    </p:spTree>
    <p:extLst>
      <p:ext uri="{BB962C8B-B14F-4D97-AF65-F5344CB8AC3E}">
        <p14:creationId xmlns:p14="http://schemas.microsoft.com/office/powerpoint/2010/main" val="167462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DAA249-E6D4-6B6B-3932-32FF8092D193}"/>
              </a:ext>
            </a:extLst>
          </p:cNvPr>
          <p:cNvSpPr>
            <a:spLocks noGrp="1"/>
          </p:cNvSpPr>
          <p:nvPr>
            <p:ph type="title"/>
          </p:nvPr>
        </p:nvSpPr>
        <p:spPr/>
        <p:txBody>
          <a:bodyPr/>
          <a:lstStyle/>
          <a:p>
            <a:r>
              <a:rPr lang="en-US" b="1" dirty="0">
                <a:solidFill>
                  <a:srgbClr val="002060"/>
                </a:solidFill>
                <a:latin typeface="Source Sans 3"/>
              </a:rPr>
              <a:t>ANA 2025 </a:t>
            </a:r>
            <a:r>
              <a:rPr lang="en-US" b="1" i="1" dirty="0">
                <a:solidFill>
                  <a:srgbClr val="002060"/>
                </a:solidFill>
                <a:latin typeface="Source Sans 3"/>
              </a:rPr>
              <a:t>Code of Ethics: more about the 3 parts of </a:t>
            </a:r>
            <a:r>
              <a:rPr lang="en-US" b="1" dirty="0">
                <a:solidFill>
                  <a:srgbClr val="002060"/>
                </a:solidFill>
                <a:latin typeface="Source Sans 3"/>
              </a:rPr>
              <a:t>Provision 9 </a:t>
            </a:r>
            <a:endParaRPr lang="en-US" b="1" dirty="0">
              <a:solidFill>
                <a:srgbClr val="002060"/>
              </a:solidFill>
            </a:endParaRPr>
          </a:p>
        </p:txBody>
      </p:sp>
      <p:sp>
        <p:nvSpPr>
          <p:cNvPr id="5" name="Content Placeholder 4">
            <a:extLst>
              <a:ext uri="{FF2B5EF4-FFF2-40B4-BE49-F238E27FC236}">
                <a16:creationId xmlns:a16="http://schemas.microsoft.com/office/drawing/2014/main" id="{4C3FC445-3611-C688-3108-BE33D13721C3}"/>
              </a:ext>
            </a:extLst>
          </p:cNvPr>
          <p:cNvSpPr>
            <a:spLocks noGrp="1"/>
          </p:cNvSpPr>
          <p:nvPr>
            <p:ph sz="half" idx="1"/>
          </p:nvPr>
        </p:nvSpPr>
        <p:spPr>
          <a:xfrm>
            <a:off x="838200" y="1825624"/>
            <a:ext cx="10896600" cy="4667251"/>
          </a:xfrm>
        </p:spPr>
        <p:txBody>
          <a:bodyPr>
            <a:normAutofit/>
          </a:bodyPr>
          <a:lstStyle/>
          <a:p>
            <a:pPr marL="0" marR="0" indent="0">
              <a:lnSpc>
                <a:spcPct val="107000"/>
              </a:lnSpc>
              <a:spcBef>
                <a:spcPts val="0"/>
              </a:spcBef>
              <a:spcAft>
                <a:spcPts val="800"/>
              </a:spcAft>
              <a:buNone/>
            </a:pPr>
            <a:r>
              <a:rPr lang="en-US" sz="3600" b="1" dirty="0">
                <a:solidFill>
                  <a:srgbClr val="002060"/>
                </a:solidFill>
                <a:latin typeface="Proxima Nova" panose="02000506030000020004"/>
                <a:ea typeface="Aptos" panose="020B0004020202020204" pitchFamily="34" charset="0"/>
                <a:cs typeface="Times New Roman" panose="02020603050405020304" pitchFamily="18" charset="0"/>
              </a:rPr>
              <a:t>9.1</a:t>
            </a:r>
            <a:r>
              <a:rPr lang="en-US" dirty="0">
                <a:solidFill>
                  <a:srgbClr val="002060"/>
                </a:solidFill>
                <a:latin typeface="Proxima Nova" panose="02000506030000020004"/>
                <a:ea typeface="Aptos" panose="020B0004020202020204" pitchFamily="34" charset="0"/>
                <a:cs typeface="Times New Roman" panose="02020603050405020304" pitchFamily="18" charset="0"/>
              </a:rPr>
              <a:t> </a:t>
            </a:r>
            <a:r>
              <a:rPr lang="en-US" sz="1800" dirty="0">
                <a:solidFill>
                  <a:srgbClr val="002060"/>
                </a:solidFill>
                <a:latin typeface="Proxima Nova" panose="02000506030000020004"/>
                <a:ea typeface="Aptos" panose="020B0004020202020204" pitchFamily="34" charset="0"/>
                <a:cs typeface="Times New Roman" panose="02020603050405020304" pitchFamily="18" charset="0"/>
              </a:rPr>
              <a:t>Professional nursing organizations ought to exemplify the values of nursing and respect the inherent dignity, worth, unique attributes, and human rights of all individuals. </a:t>
            </a:r>
            <a:r>
              <a:rPr lang="en-US" sz="1600" dirty="0">
                <a:solidFill>
                  <a:srgbClr val="002060"/>
                </a:solidFill>
                <a:latin typeface="Proxima Nova" panose="02000506030000020004"/>
                <a:ea typeface="Aptos" panose="020B0004020202020204" pitchFamily="34" charset="0"/>
                <a:cs typeface="Times New Roman" panose="02020603050405020304" pitchFamily="18" charset="0"/>
              </a:rPr>
              <a:t>The need for and</a:t>
            </a:r>
            <a:r>
              <a:rPr lang="en-US" sz="2400" b="1" dirty="0">
                <a:solidFill>
                  <a:srgbClr val="002060"/>
                </a:solidFill>
                <a:latin typeface="Proxima Nova" panose="02000506030000020004"/>
                <a:ea typeface="Aptos" panose="020B0004020202020204" pitchFamily="34" charset="0"/>
                <a:cs typeface="Times New Roman" panose="02020603050405020304" pitchFamily="18" charset="0"/>
              </a:rPr>
              <a:t> right to health is universal, </a:t>
            </a:r>
            <a:r>
              <a:rPr lang="en-US" sz="1800" dirty="0">
                <a:solidFill>
                  <a:srgbClr val="002060"/>
                </a:solidFill>
                <a:latin typeface="Proxima Nova" panose="02000506030000020004"/>
                <a:ea typeface="Aptos" panose="020B0004020202020204" pitchFamily="34" charset="0"/>
                <a:cs typeface="Times New Roman" panose="02020603050405020304" pitchFamily="18" charset="0"/>
              </a:rPr>
              <a:t>transcending all individual differences. </a:t>
            </a:r>
          </a:p>
          <a:p>
            <a:pPr marL="0" marR="0" indent="0">
              <a:lnSpc>
                <a:spcPct val="107000"/>
              </a:lnSpc>
              <a:spcBef>
                <a:spcPts val="0"/>
              </a:spcBef>
              <a:spcAft>
                <a:spcPts val="800"/>
              </a:spcAft>
              <a:buNone/>
            </a:pPr>
            <a:endParaRPr lang="en-US" sz="1600" dirty="0">
              <a:solidFill>
                <a:srgbClr val="002060"/>
              </a:solidFill>
              <a:latin typeface="Proxima Nova" panose="02000506030000020004"/>
              <a:ea typeface="Aptos" panose="020B0004020202020204" pitchFamily="34" charset="0"/>
              <a:cs typeface="Times New Roman" panose="02020603050405020304" pitchFamily="18" charset="0"/>
            </a:endParaRPr>
          </a:p>
          <a:p>
            <a:pPr marL="0" marR="0" indent="0">
              <a:lnSpc>
                <a:spcPct val="120000"/>
              </a:lnSpc>
              <a:spcBef>
                <a:spcPts val="0"/>
              </a:spcBef>
              <a:spcAft>
                <a:spcPts val="1200"/>
              </a:spcAft>
              <a:buNone/>
            </a:pPr>
            <a:r>
              <a:rPr lang="en-US" sz="1800" dirty="0">
                <a:solidFill>
                  <a:srgbClr val="002060"/>
                </a:solidFill>
                <a:latin typeface="Proxima Nova" panose="02000506030000020004"/>
                <a:ea typeface="Aptos" panose="020B0004020202020204" pitchFamily="34" charset="0"/>
                <a:cs typeface="Times New Roman" panose="02020603050405020304" pitchFamily="18" charset="0"/>
              </a:rPr>
              <a:t>It is the shared responsibility of professional nursing organizations to speak for nurses collectively in shaping healthcare and to </a:t>
            </a:r>
            <a:r>
              <a:rPr lang="en-US" sz="2400" b="1" dirty="0">
                <a:solidFill>
                  <a:srgbClr val="002060"/>
                </a:solidFill>
                <a:latin typeface="Proxima Nova" panose="02000506030000020004"/>
                <a:ea typeface="Aptos" panose="020B0004020202020204" pitchFamily="34" charset="0"/>
                <a:cs typeface="Times New Roman" panose="02020603050405020304" pitchFamily="18" charset="0"/>
              </a:rPr>
              <a:t>promulgate change </a:t>
            </a:r>
            <a:r>
              <a:rPr lang="en-US" sz="1800" dirty="0">
                <a:solidFill>
                  <a:srgbClr val="002060"/>
                </a:solidFill>
                <a:latin typeface="Proxima Nova" panose="02000506030000020004"/>
                <a:ea typeface="Aptos" panose="020B0004020202020204" pitchFamily="34" charset="0"/>
                <a:cs typeface="Times New Roman" panose="02020603050405020304" pitchFamily="18" charset="0"/>
              </a:rPr>
              <a:t>for the improvement of health and healthcare rooted in </a:t>
            </a:r>
            <a:r>
              <a:rPr lang="en-US" sz="2400" b="1" dirty="0">
                <a:solidFill>
                  <a:srgbClr val="002060"/>
                </a:solidFill>
                <a:latin typeface="Proxima Nova" panose="02000506030000020004"/>
                <a:ea typeface="Aptos" panose="020B0004020202020204" pitchFamily="34" charset="0"/>
                <a:cs typeface="Times New Roman" panose="02020603050405020304" pitchFamily="18" charset="0"/>
              </a:rPr>
              <a:t>humanistic and social justice </a:t>
            </a:r>
            <a:r>
              <a:rPr lang="en-US" sz="1800" dirty="0">
                <a:solidFill>
                  <a:srgbClr val="002060"/>
                </a:solidFill>
                <a:latin typeface="Proxima Nova" panose="02000506030000020004"/>
                <a:ea typeface="Aptos" panose="020B0004020202020204" pitchFamily="34" charset="0"/>
                <a:cs typeface="Times New Roman" panose="02020603050405020304" pitchFamily="18" charset="0"/>
              </a:rPr>
              <a:t>principles.</a:t>
            </a:r>
          </a:p>
        </p:txBody>
      </p:sp>
      <p:sp>
        <p:nvSpPr>
          <p:cNvPr id="3" name="Slide Number Placeholder 2">
            <a:extLst>
              <a:ext uri="{FF2B5EF4-FFF2-40B4-BE49-F238E27FC236}">
                <a16:creationId xmlns:a16="http://schemas.microsoft.com/office/drawing/2014/main" id="{87477325-3D61-135B-DD72-9CC3C6B0EC78}"/>
              </a:ext>
            </a:extLst>
          </p:cNvPr>
          <p:cNvSpPr>
            <a:spLocks noGrp="1"/>
          </p:cNvSpPr>
          <p:nvPr>
            <p:ph type="sldNum" sz="quarter" idx="12"/>
          </p:nvPr>
        </p:nvSpPr>
        <p:spPr/>
        <p:txBody>
          <a:bodyPr/>
          <a:lstStyle/>
          <a:p>
            <a:fld id="{93424B46-88B0-F54F-971F-2168E11F14B4}" type="slidenum">
              <a:rPr lang="en-US" smtClean="0"/>
              <a:pPr/>
              <a:t>13</a:t>
            </a:fld>
            <a:endParaRPr lang="en-US"/>
          </a:p>
        </p:txBody>
      </p:sp>
    </p:spTree>
    <p:extLst>
      <p:ext uri="{BB962C8B-B14F-4D97-AF65-F5344CB8AC3E}">
        <p14:creationId xmlns:p14="http://schemas.microsoft.com/office/powerpoint/2010/main" val="149018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82823-D3F6-434F-7F93-DC82D72388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AE88B4D-A75B-EC25-A550-B233897EA85F}"/>
              </a:ext>
            </a:extLst>
          </p:cNvPr>
          <p:cNvSpPr>
            <a:spLocks noGrp="1"/>
          </p:cNvSpPr>
          <p:nvPr>
            <p:ph type="title"/>
          </p:nvPr>
        </p:nvSpPr>
        <p:spPr>
          <a:xfrm>
            <a:off x="838200" y="96768"/>
            <a:ext cx="10515600" cy="1325563"/>
          </a:xfrm>
        </p:spPr>
        <p:txBody>
          <a:bodyPr/>
          <a:lstStyle/>
          <a:p>
            <a:r>
              <a:rPr lang="en-US" b="1" dirty="0">
                <a:solidFill>
                  <a:srgbClr val="002060"/>
                </a:solidFill>
                <a:latin typeface="Source Sans 3"/>
              </a:rPr>
              <a:t>ANA 2025 </a:t>
            </a:r>
            <a:r>
              <a:rPr lang="en-US" b="1" i="1" dirty="0">
                <a:solidFill>
                  <a:srgbClr val="002060"/>
                </a:solidFill>
                <a:latin typeface="Source Sans 3"/>
              </a:rPr>
              <a:t>Code of Ethics: more about the 3 parts of </a:t>
            </a:r>
            <a:r>
              <a:rPr lang="en-US" b="1" dirty="0">
                <a:solidFill>
                  <a:srgbClr val="002060"/>
                </a:solidFill>
                <a:latin typeface="Source Sans 3"/>
              </a:rPr>
              <a:t>Provision 9 </a:t>
            </a:r>
            <a:endParaRPr lang="en-US" b="1" dirty="0">
              <a:solidFill>
                <a:srgbClr val="002060"/>
              </a:solidFill>
            </a:endParaRPr>
          </a:p>
        </p:txBody>
      </p:sp>
      <p:sp>
        <p:nvSpPr>
          <p:cNvPr id="5" name="Content Placeholder 4">
            <a:extLst>
              <a:ext uri="{FF2B5EF4-FFF2-40B4-BE49-F238E27FC236}">
                <a16:creationId xmlns:a16="http://schemas.microsoft.com/office/drawing/2014/main" id="{0B3CE02C-78DB-FBB1-EBDA-16773800A4CB}"/>
              </a:ext>
            </a:extLst>
          </p:cNvPr>
          <p:cNvSpPr>
            <a:spLocks noGrp="1"/>
          </p:cNvSpPr>
          <p:nvPr>
            <p:ph sz="half" idx="1"/>
          </p:nvPr>
        </p:nvSpPr>
        <p:spPr>
          <a:xfrm>
            <a:off x="838200" y="1615110"/>
            <a:ext cx="10896600" cy="4586908"/>
          </a:xfrm>
        </p:spPr>
        <p:txBody>
          <a:bodyPr>
            <a:normAutofit/>
          </a:bodyPr>
          <a:lstStyle/>
          <a:p>
            <a:pPr marL="0" marR="0" indent="0">
              <a:lnSpc>
                <a:spcPct val="107000"/>
              </a:lnSpc>
              <a:spcBef>
                <a:spcPts val="0"/>
              </a:spcBef>
              <a:spcAft>
                <a:spcPts val="800"/>
              </a:spcAft>
              <a:buNone/>
            </a:pPr>
            <a:r>
              <a:rPr lang="en-US" dirty="0">
                <a:solidFill>
                  <a:srgbClr val="002060"/>
                </a:solidFill>
              </a:rPr>
              <a:t>CONTINUED……</a:t>
            </a:r>
          </a:p>
          <a:p>
            <a:pPr marL="0" marR="0" indent="0">
              <a:lnSpc>
                <a:spcPct val="120000"/>
              </a:lnSpc>
              <a:spcBef>
                <a:spcPts val="0"/>
              </a:spcBef>
              <a:spcAft>
                <a:spcPts val="1200"/>
              </a:spcAft>
              <a:buNone/>
            </a:pPr>
            <a:r>
              <a:rPr lang="en-US" sz="1600" dirty="0">
                <a:solidFill>
                  <a:srgbClr val="002060"/>
                </a:solidFill>
              </a:rPr>
              <a:t>Nurses and professional nursing organizations condemn </a:t>
            </a:r>
            <a:r>
              <a:rPr lang="en-US" sz="2400" b="1" dirty="0">
                <a:solidFill>
                  <a:srgbClr val="002060"/>
                </a:solidFill>
              </a:rPr>
              <a:t>dehumanization</a:t>
            </a:r>
            <a:r>
              <a:rPr lang="en-US" sz="1600" dirty="0">
                <a:solidFill>
                  <a:srgbClr val="002060"/>
                </a:solidFill>
              </a:rPr>
              <a:t> in all its forms while simultaneously affirming the intrinsic </a:t>
            </a:r>
            <a:r>
              <a:rPr lang="en-US" sz="2400" b="1" dirty="0">
                <a:solidFill>
                  <a:srgbClr val="002060"/>
                </a:solidFill>
              </a:rPr>
              <a:t>dignity of all people </a:t>
            </a:r>
            <a:r>
              <a:rPr lang="en-US" sz="1600" dirty="0">
                <a:solidFill>
                  <a:srgbClr val="002060"/>
                </a:solidFill>
              </a:rPr>
              <a:t>through advocacy and allyship. </a:t>
            </a:r>
          </a:p>
          <a:p>
            <a:pPr marL="0" marR="0" indent="0">
              <a:lnSpc>
                <a:spcPct val="120000"/>
              </a:lnSpc>
              <a:spcBef>
                <a:spcPts val="0"/>
              </a:spcBef>
              <a:spcAft>
                <a:spcPts val="1200"/>
              </a:spcAft>
              <a:buNone/>
            </a:pPr>
            <a:r>
              <a:rPr lang="en-US" sz="1600" dirty="0">
                <a:solidFill>
                  <a:srgbClr val="002060"/>
                </a:solidFill>
              </a:rPr>
              <a:t>Nurses recognize this as an </a:t>
            </a:r>
            <a:r>
              <a:rPr lang="en-US" sz="2400" b="1" dirty="0">
                <a:solidFill>
                  <a:srgbClr val="002060"/>
                </a:solidFill>
              </a:rPr>
              <a:t>ethical duty,</a:t>
            </a:r>
            <a:r>
              <a:rPr lang="en-US" sz="1600" dirty="0">
                <a:solidFill>
                  <a:srgbClr val="002060"/>
                </a:solidFill>
              </a:rPr>
              <a:t> enacted through intentional interventions and support to eliminate harmful acts, words, and deeds. Nurses create spaces that amplify voices not traditionally heard, recognized, or welcomed, in order to create a culture that </a:t>
            </a:r>
            <a:r>
              <a:rPr lang="en-US" sz="2400" b="1" dirty="0">
                <a:solidFill>
                  <a:srgbClr val="002060"/>
                </a:solidFill>
              </a:rPr>
              <a:t>respects all persons. </a:t>
            </a:r>
          </a:p>
          <a:p>
            <a:pPr marL="0" marR="0" indent="0">
              <a:lnSpc>
                <a:spcPct val="120000"/>
              </a:lnSpc>
              <a:spcBef>
                <a:spcPts val="0"/>
              </a:spcBef>
              <a:spcAft>
                <a:spcPts val="1200"/>
              </a:spcAft>
              <a:buNone/>
            </a:pPr>
            <a:r>
              <a:rPr lang="en-US" sz="1600" dirty="0">
                <a:solidFill>
                  <a:srgbClr val="002060"/>
                </a:solidFill>
              </a:rPr>
              <a:t>Nursing values instill a sense of duty beyond individual careers, emphasizing the collective impact the profession can have on societal well-being. Professional organizations acting in solidarity is a formidable force and strengthens the ability of the profession to influence social justice and global health.</a:t>
            </a:r>
          </a:p>
        </p:txBody>
      </p:sp>
      <p:sp>
        <p:nvSpPr>
          <p:cNvPr id="3" name="Slide Number Placeholder 2">
            <a:extLst>
              <a:ext uri="{FF2B5EF4-FFF2-40B4-BE49-F238E27FC236}">
                <a16:creationId xmlns:a16="http://schemas.microsoft.com/office/drawing/2014/main" id="{70420128-E279-5DC2-9560-24388B59CDBF}"/>
              </a:ext>
            </a:extLst>
          </p:cNvPr>
          <p:cNvSpPr>
            <a:spLocks noGrp="1"/>
          </p:cNvSpPr>
          <p:nvPr>
            <p:ph type="sldNum" sz="quarter" idx="12"/>
          </p:nvPr>
        </p:nvSpPr>
        <p:spPr/>
        <p:txBody>
          <a:bodyPr/>
          <a:lstStyle/>
          <a:p>
            <a:fld id="{93424B46-88B0-F54F-971F-2168E11F14B4}" type="slidenum">
              <a:rPr lang="en-US" smtClean="0"/>
              <a:pPr/>
              <a:t>14</a:t>
            </a:fld>
            <a:endParaRPr lang="en-US"/>
          </a:p>
        </p:txBody>
      </p:sp>
    </p:spTree>
    <p:extLst>
      <p:ext uri="{BB962C8B-B14F-4D97-AF65-F5344CB8AC3E}">
        <p14:creationId xmlns:p14="http://schemas.microsoft.com/office/powerpoint/2010/main" val="224044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87A88-B458-E82D-659E-ACBD335B79CD}"/>
              </a:ext>
            </a:extLst>
          </p:cNvPr>
          <p:cNvSpPr>
            <a:spLocks noGrp="1"/>
          </p:cNvSpPr>
          <p:nvPr>
            <p:ph sz="half" idx="1"/>
          </p:nvPr>
        </p:nvSpPr>
        <p:spPr>
          <a:xfrm>
            <a:off x="838200" y="1825624"/>
            <a:ext cx="10515600" cy="4443095"/>
          </a:xfrm>
        </p:spPr>
        <p:txBody>
          <a:bodyPr>
            <a:normAutofit/>
          </a:bodyPr>
          <a:lstStyle/>
          <a:p>
            <a:pPr marL="0" indent="0">
              <a:lnSpc>
                <a:spcPct val="102000"/>
              </a:lnSpc>
              <a:spcBef>
                <a:spcPts val="0"/>
              </a:spcBef>
              <a:spcAft>
                <a:spcPts val="1200"/>
              </a:spcAft>
              <a:buNone/>
            </a:pPr>
            <a:endParaRPr lang="en-US" sz="2400" dirty="0">
              <a:solidFill>
                <a:srgbClr val="002060"/>
              </a:solidFill>
              <a:latin typeface="Proxima Nova" panose="02000506030000020004"/>
              <a:ea typeface="Aptos" panose="020B0004020202020204" pitchFamily="34" charset="0"/>
              <a:cs typeface="Times New Roman" panose="02020603050405020304" pitchFamily="18" charset="0"/>
            </a:endParaRPr>
          </a:p>
          <a:p>
            <a:pPr marL="0" indent="0">
              <a:lnSpc>
                <a:spcPct val="102000"/>
              </a:lnSpc>
              <a:spcBef>
                <a:spcPts val="0"/>
              </a:spcBef>
              <a:spcAft>
                <a:spcPts val="1200"/>
              </a:spcAft>
              <a:buNone/>
            </a:pPr>
            <a:r>
              <a:rPr lang="en-US" sz="2400" dirty="0">
                <a:solidFill>
                  <a:srgbClr val="002060"/>
                </a:solidFill>
                <a:latin typeface="Proxima Nova" panose="02000506030000020004"/>
                <a:ea typeface="Aptos" panose="020B0004020202020204" pitchFamily="34" charset="0"/>
                <a:cs typeface="Times New Roman" panose="02020603050405020304" pitchFamily="18" charset="0"/>
              </a:rPr>
              <a:t>9.2 (in part) states:  </a:t>
            </a:r>
          </a:p>
          <a:p>
            <a:pPr marL="0" indent="0">
              <a:lnSpc>
                <a:spcPct val="102000"/>
              </a:lnSpc>
              <a:spcBef>
                <a:spcPts val="0"/>
              </a:spcBef>
              <a:spcAft>
                <a:spcPts val="1200"/>
              </a:spcAft>
              <a:buNone/>
            </a:pPr>
            <a:endParaRPr lang="en-US" sz="1800" dirty="0">
              <a:solidFill>
                <a:srgbClr val="002060"/>
              </a:solidFill>
              <a:latin typeface="Proxima Nova" panose="02000506030000020004"/>
              <a:ea typeface="Aptos" panose="020B0004020202020204" pitchFamily="34" charset="0"/>
              <a:cs typeface="Times New Roman" panose="02020603050405020304" pitchFamily="18" charset="0"/>
            </a:endParaRPr>
          </a:p>
          <a:p>
            <a:pPr marL="0" indent="0">
              <a:lnSpc>
                <a:spcPct val="102000"/>
              </a:lnSpc>
              <a:spcBef>
                <a:spcPts val="0"/>
              </a:spcBef>
              <a:spcAft>
                <a:spcPts val="1200"/>
              </a:spcAft>
              <a:buNone/>
            </a:pPr>
            <a:r>
              <a:rPr lang="en-US" sz="1800" dirty="0">
                <a:solidFill>
                  <a:srgbClr val="002060"/>
                </a:solidFill>
                <a:latin typeface="Proxima Nova" panose="02000506030000020004"/>
                <a:ea typeface="Aptos" panose="020B0004020202020204" pitchFamily="34" charset="0"/>
                <a:cs typeface="Times New Roman" panose="02020603050405020304" pitchFamily="18" charset="0"/>
              </a:rPr>
              <a:t>Nursing curricula and formation, research and healthcare policy education, and professional development should prepare nurses to </a:t>
            </a:r>
            <a:r>
              <a:rPr lang="en-US" sz="2400" b="1" dirty="0">
                <a:solidFill>
                  <a:srgbClr val="002060"/>
                </a:solidFill>
                <a:latin typeface="Proxima Nova" panose="02000506030000020004"/>
                <a:ea typeface="Aptos" panose="020B0004020202020204" pitchFamily="34" charset="0"/>
                <a:cs typeface="Times New Roman" panose="02020603050405020304" pitchFamily="18" charset="0"/>
              </a:rPr>
              <a:t>address unjust systems</a:t>
            </a:r>
            <a:r>
              <a:rPr lang="en-US" sz="2400" dirty="0">
                <a:solidFill>
                  <a:srgbClr val="002060"/>
                </a:solidFill>
                <a:latin typeface="Proxima Nova" panose="02000506030000020004"/>
                <a:ea typeface="Aptos" panose="020B0004020202020204" pitchFamily="34" charset="0"/>
                <a:cs typeface="Times New Roman" panose="02020603050405020304" pitchFamily="18" charset="0"/>
              </a:rPr>
              <a:t>. </a:t>
            </a:r>
          </a:p>
          <a:p>
            <a:pPr marL="0" indent="0">
              <a:lnSpc>
                <a:spcPct val="102000"/>
              </a:lnSpc>
              <a:spcBef>
                <a:spcPts val="0"/>
              </a:spcBef>
              <a:spcAft>
                <a:spcPts val="1200"/>
              </a:spcAft>
              <a:buNone/>
            </a:pPr>
            <a:endParaRPr lang="en-US" sz="2400" dirty="0">
              <a:solidFill>
                <a:srgbClr val="002060"/>
              </a:solidFill>
              <a:latin typeface="Proxima Nova" panose="02000506030000020004"/>
              <a:ea typeface="Aptos" panose="020B0004020202020204" pitchFamily="34" charset="0"/>
              <a:cs typeface="Times New Roman" panose="02020603050405020304" pitchFamily="18" charset="0"/>
            </a:endParaRPr>
          </a:p>
          <a:p>
            <a:pPr marL="0" indent="0">
              <a:lnSpc>
                <a:spcPct val="102000"/>
              </a:lnSpc>
              <a:spcBef>
                <a:spcPts val="0"/>
              </a:spcBef>
              <a:spcAft>
                <a:spcPts val="1200"/>
              </a:spcAft>
              <a:buNone/>
            </a:pPr>
            <a:r>
              <a:rPr lang="en-US" sz="1800" dirty="0">
                <a:solidFill>
                  <a:srgbClr val="002060"/>
                </a:solidFill>
                <a:latin typeface="Proxima Nova" panose="02000506030000020004"/>
                <a:ea typeface="Aptos" panose="020B0004020202020204" pitchFamily="34" charset="0"/>
                <a:cs typeface="Times New Roman" panose="02020603050405020304" pitchFamily="18" charset="0"/>
              </a:rPr>
              <a:t>The nursing profession upholds the public’s trust, in part, by its deliberate and intentional education in advocacy and allyship to create just systems. </a:t>
            </a:r>
          </a:p>
          <a:p>
            <a:pPr marL="0" indent="0">
              <a:lnSpc>
                <a:spcPct val="107000"/>
              </a:lnSpc>
              <a:spcBef>
                <a:spcPts val="0"/>
              </a:spcBef>
              <a:spcAft>
                <a:spcPts val="800"/>
              </a:spcAft>
              <a:buNone/>
            </a:pPr>
            <a:r>
              <a:rPr lang="en-US" sz="1200" dirty="0">
                <a:solidFill>
                  <a:srgbClr val="002060"/>
                </a:solidFill>
                <a:latin typeface="Proxima Nova" panose="02000506030000020004"/>
                <a:ea typeface="Aptos" panose="020B0004020202020204" pitchFamily="34" charset="0"/>
                <a:cs typeface="Times New Roman" panose="02020603050405020304" pitchFamily="18" charset="0"/>
              </a:rPr>
              <a:t>								</a:t>
            </a:r>
            <a:endParaRPr lang="en-US" dirty="0">
              <a:latin typeface="Proxima Nova" panose="02000506030000020004"/>
            </a:endParaRPr>
          </a:p>
        </p:txBody>
      </p:sp>
      <p:sp>
        <p:nvSpPr>
          <p:cNvPr id="5" name="Slide Number Placeholder 4">
            <a:extLst>
              <a:ext uri="{FF2B5EF4-FFF2-40B4-BE49-F238E27FC236}">
                <a16:creationId xmlns:a16="http://schemas.microsoft.com/office/drawing/2014/main" id="{E746B9A3-ABE9-9928-A91D-CCD759E3DB24}"/>
              </a:ext>
            </a:extLst>
          </p:cNvPr>
          <p:cNvSpPr>
            <a:spLocks noGrp="1"/>
          </p:cNvSpPr>
          <p:nvPr>
            <p:ph type="sldNum" sz="quarter" idx="12"/>
          </p:nvPr>
        </p:nvSpPr>
        <p:spPr/>
        <p:txBody>
          <a:bodyPr/>
          <a:lstStyle/>
          <a:p>
            <a:fld id="{93424B46-88B0-F54F-971F-2168E11F14B4}" type="slidenum">
              <a:rPr lang="en-US" smtClean="0"/>
              <a:pPr/>
              <a:t>15</a:t>
            </a:fld>
            <a:endParaRPr lang="en-US"/>
          </a:p>
        </p:txBody>
      </p:sp>
      <p:sp>
        <p:nvSpPr>
          <p:cNvPr id="6" name="Title 3">
            <a:extLst>
              <a:ext uri="{FF2B5EF4-FFF2-40B4-BE49-F238E27FC236}">
                <a16:creationId xmlns:a16="http://schemas.microsoft.com/office/drawing/2014/main" id="{3EF3260E-645F-E68E-3F11-AF0500A946C3}"/>
              </a:ext>
            </a:extLst>
          </p:cNvPr>
          <p:cNvSpPr>
            <a:spLocks noGrp="1"/>
          </p:cNvSpPr>
          <p:nvPr>
            <p:ph type="title"/>
          </p:nvPr>
        </p:nvSpPr>
        <p:spPr>
          <a:xfrm>
            <a:off x="838200" y="365125"/>
            <a:ext cx="10515600" cy="1325563"/>
          </a:xfrm>
        </p:spPr>
        <p:txBody>
          <a:bodyPr/>
          <a:lstStyle/>
          <a:p>
            <a:r>
              <a:rPr lang="en-US" b="1" dirty="0">
                <a:solidFill>
                  <a:srgbClr val="002060"/>
                </a:solidFill>
                <a:latin typeface="Proxima Nova" panose="02000506030000020004"/>
              </a:rPr>
              <a:t>ANA 2025 </a:t>
            </a:r>
            <a:r>
              <a:rPr lang="en-US" b="1" i="1" dirty="0">
                <a:solidFill>
                  <a:srgbClr val="002060"/>
                </a:solidFill>
                <a:latin typeface="Proxima Nova" panose="02000506030000020004"/>
              </a:rPr>
              <a:t>Code of Ethics: more about the 3 parts of </a:t>
            </a:r>
            <a:r>
              <a:rPr lang="en-US" b="1" dirty="0">
                <a:solidFill>
                  <a:srgbClr val="002060"/>
                </a:solidFill>
                <a:latin typeface="Proxima Nova" panose="02000506030000020004"/>
              </a:rPr>
              <a:t>Provision 9 </a:t>
            </a:r>
          </a:p>
        </p:txBody>
      </p:sp>
    </p:spTree>
    <p:extLst>
      <p:ext uri="{BB962C8B-B14F-4D97-AF65-F5344CB8AC3E}">
        <p14:creationId xmlns:p14="http://schemas.microsoft.com/office/powerpoint/2010/main" val="143703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C868F-B5CC-65A1-A186-29DC2DB8EE55}"/>
              </a:ext>
            </a:extLst>
          </p:cNvPr>
          <p:cNvSpPr>
            <a:spLocks noGrp="1"/>
          </p:cNvSpPr>
          <p:nvPr>
            <p:ph type="title"/>
          </p:nvPr>
        </p:nvSpPr>
        <p:spPr/>
        <p:txBody>
          <a:bodyPr/>
          <a:lstStyle/>
          <a:p>
            <a:r>
              <a:rPr lang="en-US" b="1" dirty="0">
                <a:solidFill>
                  <a:srgbClr val="002060"/>
                </a:solidFill>
                <a:latin typeface="Proxima Nova" panose="02000506030000020004"/>
              </a:rPr>
              <a:t>ANA 2025 </a:t>
            </a:r>
            <a:r>
              <a:rPr lang="en-US" b="1" i="1" dirty="0">
                <a:solidFill>
                  <a:srgbClr val="002060"/>
                </a:solidFill>
                <a:latin typeface="Proxima Nova" panose="02000506030000020004"/>
              </a:rPr>
              <a:t>Code of Ethics: more about the 3 parts of </a:t>
            </a:r>
            <a:r>
              <a:rPr lang="en-US" b="1" dirty="0">
                <a:solidFill>
                  <a:srgbClr val="002060"/>
                </a:solidFill>
                <a:latin typeface="Proxima Nova" panose="02000506030000020004"/>
              </a:rPr>
              <a:t>Provision 9 </a:t>
            </a:r>
            <a:endParaRPr lang="en-US" dirty="0">
              <a:latin typeface="Proxima Nova" panose="02000506030000020004"/>
            </a:endParaRPr>
          </a:p>
        </p:txBody>
      </p:sp>
      <p:sp>
        <p:nvSpPr>
          <p:cNvPr id="3" name="Content Placeholder 2">
            <a:extLst>
              <a:ext uri="{FF2B5EF4-FFF2-40B4-BE49-F238E27FC236}">
                <a16:creationId xmlns:a16="http://schemas.microsoft.com/office/drawing/2014/main" id="{6D5D0CC0-250A-EF30-592D-687EC6021194}"/>
              </a:ext>
            </a:extLst>
          </p:cNvPr>
          <p:cNvSpPr>
            <a:spLocks noGrp="1"/>
          </p:cNvSpPr>
          <p:nvPr>
            <p:ph sz="half" idx="1"/>
          </p:nvPr>
        </p:nvSpPr>
        <p:spPr>
          <a:xfrm>
            <a:off x="838200" y="1615109"/>
            <a:ext cx="10988040" cy="4273826"/>
          </a:xfrm>
        </p:spPr>
        <p:txBody>
          <a:bodyPr>
            <a:normAutofit/>
          </a:bodyPr>
          <a:lstStyle/>
          <a:p>
            <a:pPr marL="0" marR="0" indent="0">
              <a:lnSpc>
                <a:spcPct val="107000"/>
              </a:lnSpc>
              <a:spcBef>
                <a:spcPts val="0"/>
              </a:spcBef>
              <a:spcAft>
                <a:spcPts val="800"/>
              </a:spcAft>
              <a:buNone/>
            </a:pPr>
            <a:endParaRPr lang="en-US" sz="2000" dirty="0">
              <a:solidFill>
                <a:srgbClr val="002060"/>
              </a:solidFill>
              <a:latin typeface="Proxima Nova" panose="02000506030000020004"/>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400" b="1" dirty="0">
                <a:solidFill>
                  <a:srgbClr val="002060"/>
                </a:solidFill>
                <a:latin typeface="Proxima Nova" panose="02000506030000020004"/>
                <a:ea typeface="Aptos" panose="020B0004020202020204" pitchFamily="34" charset="0"/>
                <a:cs typeface="Times New Roman" panose="02020603050405020304" pitchFamily="18" charset="0"/>
              </a:rPr>
              <a:t>9.3 </a:t>
            </a:r>
            <a:r>
              <a:rPr lang="en-US" sz="2400" dirty="0">
                <a:solidFill>
                  <a:srgbClr val="002060"/>
                </a:solidFill>
                <a:latin typeface="Proxima Nova" panose="02000506030000020004"/>
                <a:ea typeface="Aptos" panose="020B0004020202020204" pitchFamily="34" charset="0"/>
                <a:cs typeface="Times New Roman" panose="02020603050405020304" pitchFamily="18" charset="0"/>
              </a:rPr>
              <a:t>(in part) states: </a:t>
            </a:r>
          </a:p>
          <a:p>
            <a:pPr marL="0" marR="0" indent="0">
              <a:lnSpc>
                <a:spcPct val="107000"/>
              </a:lnSpc>
              <a:spcBef>
                <a:spcPts val="0"/>
              </a:spcBef>
              <a:spcAft>
                <a:spcPts val="800"/>
              </a:spcAft>
              <a:buNone/>
            </a:pPr>
            <a:endParaRPr lang="en-US" sz="2000" dirty="0">
              <a:solidFill>
                <a:srgbClr val="002060"/>
              </a:solidFill>
              <a:latin typeface="Proxima Nova" panose="02000506030000020004"/>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1800" b="1" dirty="0">
                <a:solidFill>
                  <a:srgbClr val="002060"/>
                </a:solidFill>
                <a:latin typeface="Proxima Nova" panose="02000506030000020004"/>
                <a:ea typeface="Aptos" panose="020B0004020202020204" pitchFamily="34" charset="0"/>
                <a:cs typeface="Times New Roman" panose="02020603050405020304" pitchFamily="18" charset="0"/>
              </a:rPr>
              <a:t>Advancing the vision of a good and healthy society </a:t>
            </a:r>
            <a:r>
              <a:rPr lang="en-US" sz="1800" dirty="0">
                <a:solidFill>
                  <a:srgbClr val="002060"/>
                </a:solidFill>
                <a:latin typeface="Proxima Nova" panose="02000506030000020004"/>
                <a:ea typeface="Aptos" panose="020B0004020202020204" pitchFamily="34" charset="0"/>
                <a:cs typeface="Times New Roman" panose="02020603050405020304" pitchFamily="18" charset="0"/>
              </a:rPr>
              <a:t>can occur through professional organizations that support nurses to </a:t>
            </a:r>
            <a:r>
              <a:rPr lang="en-US" sz="1800" b="1" dirty="0">
                <a:solidFill>
                  <a:srgbClr val="002060"/>
                </a:solidFill>
                <a:latin typeface="Proxima Nova" panose="02000506030000020004"/>
                <a:ea typeface="Aptos" panose="020B0004020202020204" pitchFamily="34" charset="0"/>
                <a:cs typeface="Times New Roman" panose="02020603050405020304" pitchFamily="18" charset="0"/>
              </a:rPr>
              <a:t>influence and transform social and structural determinants of health and policy that impact communities and society. </a:t>
            </a:r>
          </a:p>
          <a:p>
            <a:pPr marL="0" marR="0" indent="0">
              <a:lnSpc>
                <a:spcPct val="107000"/>
              </a:lnSpc>
              <a:spcBef>
                <a:spcPts val="0"/>
              </a:spcBef>
              <a:spcAft>
                <a:spcPts val="800"/>
              </a:spcAft>
              <a:buNone/>
            </a:pPr>
            <a:endParaRPr lang="en-US" sz="2100" b="1" dirty="0">
              <a:solidFill>
                <a:srgbClr val="002060"/>
              </a:solidFill>
              <a:latin typeface="Proxima Nova" panose="02000506030000020004"/>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solidFill>
                  <a:srgbClr val="002060"/>
                </a:solidFill>
                <a:latin typeface="Proxima Nova" panose="02000506030000020004"/>
                <a:ea typeface="Aptos" panose="020B0004020202020204" pitchFamily="34" charset="0"/>
                <a:cs typeface="Times New Roman" panose="02020603050405020304" pitchFamily="18" charset="0"/>
              </a:rPr>
              <a:t>More specific examples include addressing: …the increasing complexity of healthcare; the failure to employ less costly community health models of care; that healthcare is driven more by profit than by ethics; the realities of food insecurity;… disinformation and misinformation; discrimination in all forms...</a:t>
            </a:r>
          </a:p>
          <a:p>
            <a:pPr marL="0" marR="0" indent="0">
              <a:lnSpc>
                <a:spcPct val="107000"/>
              </a:lnSpc>
              <a:spcBef>
                <a:spcPts val="0"/>
              </a:spcBef>
              <a:spcAft>
                <a:spcPts val="800"/>
              </a:spcAft>
              <a:buNone/>
            </a:pPr>
            <a:r>
              <a:rPr lang="en-US" sz="1400" dirty="0">
                <a:solidFill>
                  <a:srgbClr val="002060"/>
                </a:solidFill>
                <a:latin typeface="Proxima Nova" panose="02000506030000020004"/>
                <a:ea typeface="Aptos" panose="020B0004020202020204" pitchFamily="34" charset="0"/>
                <a:cs typeface="Times New Roman" panose="02020603050405020304" pitchFamily="18" charset="0"/>
              </a:rPr>
              <a:t>				</a:t>
            </a:r>
          </a:p>
          <a:p>
            <a:endParaRPr lang="en-US" dirty="0">
              <a:latin typeface="Proxima Nova" panose="02000506030000020004"/>
            </a:endParaRPr>
          </a:p>
        </p:txBody>
      </p:sp>
      <p:sp>
        <p:nvSpPr>
          <p:cNvPr id="5" name="Slide Number Placeholder 4">
            <a:extLst>
              <a:ext uri="{FF2B5EF4-FFF2-40B4-BE49-F238E27FC236}">
                <a16:creationId xmlns:a16="http://schemas.microsoft.com/office/drawing/2014/main" id="{3E9888C8-DCEA-B0C6-8446-37D616A384B6}"/>
              </a:ext>
            </a:extLst>
          </p:cNvPr>
          <p:cNvSpPr>
            <a:spLocks noGrp="1"/>
          </p:cNvSpPr>
          <p:nvPr>
            <p:ph type="sldNum" sz="quarter" idx="12"/>
          </p:nvPr>
        </p:nvSpPr>
        <p:spPr/>
        <p:txBody>
          <a:bodyPr/>
          <a:lstStyle/>
          <a:p>
            <a:fld id="{93424B46-88B0-F54F-971F-2168E11F14B4}" type="slidenum">
              <a:rPr lang="en-US" smtClean="0"/>
              <a:pPr/>
              <a:t>16</a:t>
            </a:fld>
            <a:endParaRPr lang="en-US"/>
          </a:p>
        </p:txBody>
      </p:sp>
    </p:spTree>
    <p:extLst>
      <p:ext uri="{BB962C8B-B14F-4D97-AF65-F5344CB8AC3E}">
        <p14:creationId xmlns:p14="http://schemas.microsoft.com/office/powerpoint/2010/main" val="333926472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7D132-3D6A-9DCC-A69E-02F7D14C5D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CA82F0-5061-D5B3-2409-19C355411783}"/>
              </a:ext>
            </a:extLst>
          </p:cNvPr>
          <p:cNvSpPr>
            <a:spLocks noGrp="1"/>
          </p:cNvSpPr>
          <p:nvPr>
            <p:ph type="title"/>
          </p:nvPr>
        </p:nvSpPr>
        <p:spPr/>
        <p:txBody>
          <a:bodyPr/>
          <a:lstStyle/>
          <a:p>
            <a:r>
              <a:rPr lang="en-US" b="1" dirty="0">
                <a:solidFill>
                  <a:srgbClr val="002060"/>
                </a:solidFill>
                <a:latin typeface="Proxima Nova" panose="02000506030000020004"/>
              </a:rPr>
              <a:t>ANA 2025 </a:t>
            </a:r>
            <a:r>
              <a:rPr lang="en-US" b="1" i="1" dirty="0">
                <a:solidFill>
                  <a:srgbClr val="002060"/>
                </a:solidFill>
                <a:latin typeface="Proxima Nova" panose="02000506030000020004"/>
              </a:rPr>
              <a:t>Code of Ethics: </a:t>
            </a:r>
            <a:r>
              <a:rPr lang="en-US" b="1" dirty="0">
                <a:solidFill>
                  <a:srgbClr val="002060"/>
                </a:solidFill>
                <a:latin typeface="Proxima Nova" panose="02000506030000020004"/>
              </a:rPr>
              <a:t>Provision 10 </a:t>
            </a:r>
            <a:endParaRPr lang="en-US" dirty="0">
              <a:latin typeface="Proxima Nova" panose="02000506030000020004"/>
            </a:endParaRPr>
          </a:p>
        </p:txBody>
      </p:sp>
      <p:sp>
        <p:nvSpPr>
          <p:cNvPr id="3" name="Content Placeholder 2">
            <a:extLst>
              <a:ext uri="{FF2B5EF4-FFF2-40B4-BE49-F238E27FC236}">
                <a16:creationId xmlns:a16="http://schemas.microsoft.com/office/drawing/2014/main" id="{8D636724-A010-664E-A0F4-27FA5D03B4F0}"/>
              </a:ext>
            </a:extLst>
          </p:cNvPr>
          <p:cNvSpPr>
            <a:spLocks noGrp="1"/>
          </p:cNvSpPr>
          <p:nvPr>
            <p:ph sz="half" idx="1"/>
          </p:nvPr>
        </p:nvSpPr>
        <p:spPr>
          <a:xfrm>
            <a:off x="838200" y="1825625"/>
            <a:ext cx="10988040" cy="3178728"/>
          </a:xfrm>
        </p:spPr>
        <p:txBody>
          <a:bodyPr>
            <a:noAutofit/>
          </a:bodyPr>
          <a:lstStyle/>
          <a:p>
            <a:pPr marL="0" marR="0" lvl="0" indent="0" algn="l" defTabSz="914400" rtl="0" eaLnBrk="1" fontAlgn="auto" latinLnBrk="0" hangingPunct="1">
              <a:lnSpc>
                <a:spcPct val="107000"/>
              </a:lnSpc>
              <a:spcBef>
                <a:spcPts val="0"/>
              </a:spcBef>
              <a:spcAft>
                <a:spcPts val="800"/>
              </a:spcAft>
              <a:buClrTx/>
              <a:buSzTx/>
              <a:buNone/>
              <a:tabLst/>
              <a:defRPr/>
            </a:pPr>
            <a:r>
              <a:rPr kumimoji="0" lang="en-US" sz="3600" i="0" u="none" strike="noStrike" kern="1200" cap="none" spc="0" normalizeH="0" baseline="0" noProof="0" dirty="0">
                <a:ln>
                  <a:noFill/>
                </a:ln>
                <a:solidFill>
                  <a:srgbClr val="002060"/>
                </a:solidFill>
                <a:effectLst/>
                <a:uLnTx/>
                <a:uFillTx/>
                <a:latin typeface="Proxima Nova" panose="02000506030000020004"/>
                <a:ea typeface="Aptos" panose="020B0004020202020204" pitchFamily="34" charset="0"/>
                <a:cs typeface="Times New Roman" panose="02020603050405020304" pitchFamily="18" charset="0"/>
              </a:rPr>
              <a:t>Nursing, through organizations and associations, participates in the global nursing and health community to promote human and environmental health, well-being, and flourishing.</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600" i="0" u="none" strike="noStrike" kern="1200" cap="none" spc="0" normalizeH="0" baseline="0" noProof="0" dirty="0">
                <a:ln>
                  <a:noFill/>
                </a:ln>
                <a:solidFill>
                  <a:srgbClr val="002060"/>
                </a:solidFill>
                <a:effectLst/>
                <a:uLnTx/>
                <a:uFillTx/>
                <a:latin typeface="Proxima Nova" panose="02000506030000020004"/>
                <a:ea typeface="Aptos" panose="020B0004020202020204" pitchFamily="34" charset="0"/>
                <a:cs typeface="Times New Roman" panose="02020603050405020304" pitchFamily="18" charset="0"/>
              </a:rPr>
              <a:t>																	</a:t>
            </a:r>
          </a:p>
          <a:p>
            <a:pPr marL="0" marR="0" indent="0">
              <a:lnSpc>
                <a:spcPct val="107000"/>
              </a:lnSpc>
              <a:spcBef>
                <a:spcPts val="0"/>
              </a:spcBef>
              <a:spcAft>
                <a:spcPts val="800"/>
              </a:spcAft>
              <a:buNone/>
            </a:pPr>
            <a:r>
              <a:rPr lang="en-US" sz="3600" dirty="0">
                <a:solidFill>
                  <a:srgbClr val="002060"/>
                </a:solidFill>
                <a:latin typeface="Proxima Nova" panose="02000506030000020004"/>
                <a:ea typeface="Aptos" panose="020B0004020202020204" pitchFamily="34" charset="0"/>
                <a:cs typeface="Times New Roman" panose="02020603050405020304" pitchFamily="18" charset="0"/>
              </a:rPr>
              <a:t>				</a:t>
            </a:r>
          </a:p>
          <a:p>
            <a:endParaRPr lang="en-US" sz="3600" dirty="0">
              <a:latin typeface="Proxima Nova" panose="02000506030000020004"/>
            </a:endParaRPr>
          </a:p>
        </p:txBody>
      </p:sp>
      <p:sp>
        <p:nvSpPr>
          <p:cNvPr id="5" name="Slide Number Placeholder 4">
            <a:extLst>
              <a:ext uri="{FF2B5EF4-FFF2-40B4-BE49-F238E27FC236}">
                <a16:creationId xmlns:a16="http://schemas.microsoft.com/office/drawing/2014/main" id="{667AA576-76BB-1DC2-DCDA-7831CA6DD22D}"/>
              </a:ext>
            </a:extLst>
          </p:cNvPr>
          <p:cNvSpPr>
            <a:spLocks noGrp="1"/>
          </p:cNvSpPr>
          <p:nvPr>
            <p:ph type="sldNum" sz="quarter" idx="12"/>
          </p:nvPr>
        </p:nvSpPr>
        <p:spPr/>
        <p:txBody>
          <a:bodyPr/>
          <a:lstStyle/>
          <a:p>
            <a:fld id="{93424B46-88B0-F54F-971F-2168E11F14B4}" type="slidenum">
              <a:rPr lang="en-US" smtClean="0"/>
              <a:pPr/>
              <a:t>17</a:t>
            </a:fld>
            <a:endParaRPr lang="en-US"/>
          </a:p>
        </p:txBody>
      </p:sp>
    </p:spTree>
    <p:extLst>
      <p:ext uri="{BB962C8B-B14F-4D97-AF65-F5344CB8AC3E}">
        <p14:creationId xmlns:p14="http://schemas.microsoft.com/office/powerpoint/2010/main" val="181671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6CDFE-1562-2BC3-7CFD-A48A894E29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350E85-F012-871E-A0DB-7375525768A6}"/>
              </a:ext>
            </a:extLst>
          </p:cNvPr>
          <p:cNvSpPr>
            <a:spLocks noGrp="1"/>
          </p:cNvSpPr>
          <p:nvPr>
            <p:ph type="title"/>
          </p:nvPr>
        </p:nvSpPr>
        <p:spPr/>
        <p:txBody>
          <a:bodyPr/>
          <a:lstStyle/>
          <a:p>
            <a:r>
              <a:rPr lang="en-US" b="1" dirty="0">
                <a:solidFill>
                  <a:srgbClr val="002060"/>
                </a:solidFill>
                <a:latin typeface="Proxima Nova" panose="02000506030000020004"/>
              </a:rPr>
              <a:t>ANA 2025 </a:t>
            </a:r>
            <a:r>
              <a:rPr lang="en-US" b="1" i="1" dirty="0">
                <a:solidFill>
                  <a:srgbClr val="002060"/>
                </a:solidFill>
                <a:latin typeface="Proxima Nova" panose="02000506030000020004"/>
              </a:rPr>
              <a:t>Code of Ethics: more about parts of </a:t>
            </a:r>
            <a:r>
              <a:rPr lang="en-US" b="1" dirty="0">
                <a:solidFill>
                  <a:srgbClr val="002060"/>
                </a:solidFill>
                <a:latin typeface="Proxima Nova" panose="02000506030000020004"/>
              </a:rPr>
              <a:t>Provision 10 </a:t>
            </a:r>
            <a:endParaRPr lang="en-US" dirty="0">
              <a:latin typeface="Proxima Nova" panose="02000506030000020004"/>
            </a:endParaRPr>
          </a:p>
        </p:txBody>
      </p:sp>
      <p:sp>
        <p:nvSpPr>
          <p:cNvPr id="3" name="Content Placeholder 2">
            <a:extLst>
              <a:ext uri="{FF2B5EF4-FFF2-40B4-BE49-F238E27FC236}">
                <a16:creationId xmlns:a16="http://schemas.microsoft.com/office/drawing/2014/main" id="{38C3EB5A-CFD4-C78C-F0E5-4FA8E44E101C}"/>
              </a:ext>
            </a:extLst>
          </p:cNvPr>
          <p:cNvSpPr>
            <a:spLocks noGrp="1"/>
          </p:cNvSpPr>
          <p:nvPr>
            <p:ph sz="half" idx="1"/>
          </p:nvPr>
        </p:nvSpPr>
        <p:spPr>
          <a:xfrm>
            <a:off x="838200" y="1825624"/>
            <a:ext cx="10988040" cy="4219575"/>
          </a:xfrm>
        </p:spPr>
        <p:txBody>
          <a:bodyPr>
            <a:normAutofit/>
          </a:bodyPr>
          <a:lstStyle/>
          <a:p>
            <a:pPr marL="0" marR="0" indent="0">
              <a:lnSpc>
                <a:spcPct val="107000"/>
              </a:lnSpc>
              <a:spcBef>
                <a:spcPts val="0"/>
              </a:spcBef>
              <a:spcAft>
                <a:spcPts val="800"/>
              </a:spcAft>
              <a:buNone/>
            </a:pPr>
            <a:r>
              <a:rPr lang="en-US" sz="2600" dirty="0">
                <a:solidFill>
                  <a:srgbClr val="002060"/>
                </a:solidFill>
                <a:latin typeface="Proxima Nova" panose="02000506030000020004"/>
                <a:ea typeface="Aptos" panose="020B0004020202020204" pitchFamily="34" charset="0"/>
                <a:cs typeface="Times New Roman" panose="02020603050405020304" pitchFamily="18" charset="0"/>
              </a:rPr>
              <a:t>10.3 …</a:t>
            </a:r>
            <a:r>
              <a:rPr lang="en-US" sz="2600" dirty="0">
                <a:solidFill>
                  <a:srgbClr val="002060"/>
                </a:solidFill>
                <a:latin typeface="Proxima Nova" panose="02000506030000020004"/>
                <a:ea typeface="Times New Roman" panose="02020603050405020304" pitchFamily="18" charset="0"/>
                <a:cs typeface="Times New Roman" panose="02020603050405020304" pitchFamily="18" charset="0"/>
              </a:rPr>
              <a:t> </a:t>
            </a:r>
          </a:p>
          <a:p>
            <a:pPr marL="0" marR="0" indent="0">
              <a:lnSpc>
                <a:spcPct val="107000"/>
              </a:lnSpc>
              <a:spcBef>
                <a:spcPts val="0"/>
              </a:spcBef>
              <a:spcAft>
                <a:spcPts val="800"/>
              </a:spcAft>
              <a:buNone/>
            </a:pPr>
            <a:r>
              <a:rPr lang="en-US" sz="1900" dirty="0">
                <a:solidFill>
                  <a:srgbClr val="002060"/>
                </a:solidFill>
                <a:latin typeface="Proxima Nova" panose="02000506030000020004"/>
                <a:ea typeface="Aptos" panose="020B0004020202020204" pitchFamily="34" charset="0"/>
                <a:cs typeface="Times New Roman" panose="02020603050405020304" pitchFamily="18" charset="0"/>
              </a:rPr>
              <a:t>Nurses and nursing organizations work toward the realization of the </a:t>
            </a:r>
            <a:r>
              <a:rPr lang="en-US" sz="1900" b="1" i="1" dirty="0">
                <a:solidFill>
                  <a:srgbClr val="002060"/>
                </a:solidFill>
                <a:latin typeface="Proxima Nova" panose="02000506030000020004"/>
                <a:ea typeface="Aptos" panose="020B0004020202020204" pitchFamily="34" charset="0"/>
                <a:cs typeface="Times New Roman" panose="02020603050405020304" pitchFamily="18" charset="0"/>
              </a:rPr>
              <a:t>Sustainable Development Goals </a:t>
            </a:r>
            <a:r>
              <a:rPr lang="en-US" sz="1900" b="1" dirty="0">
                <a:solidFill>
                  <a:srgbClr val="002060"/>
                </a:solidFill>
                <a:latin typeface="Proxima Nova" panose="02000506030000020004"/>
                <a:ea typeface="Aptos" panose="020B0004020202020204" pitchFamily="34" charset="0"/>
                <a:cs typeface="Times New Roman" panose="02020603050405020304" pitchFamily="18" charset="0"/>
              </a:rPr>
              <a:t>(SDGs) of the United Nations (UN) </a:t>
            </a:r>
            <a:r>
              <a:rPr lang="en-US" sz="1900" dirty="0">
                <a:solidFill>
                  <a:srgbClr val="002060"/>
                </a:solidFill>
                <a:latin typeface="Proxima Nova" panose="02000506030000020004"/>
                <a:ea typeface="Aptos" panose="020B0004020202020204" pitchFamily="34" charset="0"/>
                <a:cs typeface="Times New Roman" panose="02020603050405020304" pitchFamily="18" charset="0"/>
              </a:rPr>
              <a:t>and other global-based benchmarks as they affect health and well-being. The United Nations SDGs include:</a:t>
            </a:r>
          </a:p>
          <a:p>
            <a:pPr marL="0" marR="0" indent="0">
              <a:lnSpc>
                <a:spcPct val="107000"/>
              </a:lnSpc>
              <a:spcBef>
                <a:spcPts val="0"/>
              </a:spcBef>
              <a:spcAft>
                <a:spcPts val="800"/>
              </a:spcAft>
              <a:buNone/>
            </a:pPr>
            <a:r>
              <a:rPr lang="en-US" sz="1900" dirty="0">
                <a:solidFill>
                  <a:srgbClr val="002060"/>
                </a:solidFill>
                <a:latin typeface="Proxima Nova" panose="02000506030000020004"/>
                <a:ea typeface="Aptos" panose="020B0004020202020204" pitchFamily="34" charset="0"/>
                <a:cs typeface="Times New Roman" panose="02020603050405020304" pitchFamily="18" charset="0"/>
              </a:rPr>
              <a:t>The eradication of poverty, hunger, and malnutrition, and the diseases they foster; a positive agenda toward the realization of health and well-being including the reduction of maternal and child morbidity and mortality; universal literacy and education; and universal gender equality. </a:t>
            </a:r>
          </a:p>
          <a:p>
            <a:pPr marL="0" marR="0" indent="0">
              <a:lnSpc>
                <a:spcPct val="107000"/>
              </a:lnSpc>
              <a:spcBef>
                <a:spcPts val="0"/>
              </a:spcBef>
              <a:spcAft>
                <a:spcPts val="800"/>
              </a:spcAft>
              <a:buNone/>
            </a:pPr>
            <a:r>
              <a:rPr lang="en-US" sz="1800" dirty="0">
                <a:solidFill>
                  <a:srgbClr val="002060"/>
                </a:solidFill>
                <a:latin typeface="Proxima Nova" panose="02000506030000020004"/>
                <a:ea typeface="Aptos" panose="020B0004020202020204" pitchFamily="34" charset="0"/>
                <a:cs typeface="Times New Roman" panose="02020603050405020304" pitchFamily="18" charset="0"/>
              </a:rPr>
              <a:t>Nursing and nurses also work to bring about access to clean water, safe food and milk supplies, sanitation, affordable clean energy; healthy cities and communities; ecological protection through responsible consumption, production, and shared natural resources; climate-related advocacy; conservation of oceanic and terrestrial life, waters, and lands; peace, justice, human rights, and strong institutions; and global partnerships to further these goals.</a:t>
            </a:r>
          </a:p>
        </p:txBody>
      </p:sp>
      <p:sp>
        <p:nvSpPr>
          <p:cNvPr id="5" name="Slide Number Placeholder 4">
            <a:extLst>
              <a:ext uri="{FF2B5EF4-FFF2-40B4-BE49-F238E27FC236}">
                <a16:creationId xmlns:a16="http://schemas.microsoft.com/office/drawing/2014/main" id="{9F5221A5-A531-01F7-072F-FD86140F865F}"/>
              </a:ext>
            </a:extLst>
          </p:cNvPr>
          <p:cNvSpPr>
            <a:spLocks noGrp="1"/>
          </p:cNvSpPr>
          <p:nvPr>
            <p:ph type="sldNum" sz="quarter" idx="12"/>
          </p:nvPr>
        </p:nvSpPr>
        <p:spPr/>
        <p:txBody>
          <a:bodyPr/>
          <a:lstStyle/>
          <a:p>
            <a:fld id="{93424B46-88B0-F54F-971F-2168E11F14B4}" type="slidenum">
              <a:rPr lang="en-US" smtClean="0"/>
              <a:pPr/>
              <a:t>18</a:t>
            </a:fld>
            <a:endParaRPr lang="en-US"/>
          </a:p>
        </p:txBody>
      </p:sp>
    </p:spTree>
    <p:extLst>
      <p:ext uri="{BB962C8B-B14F-4D97-AF65-F5344CB8AC3E}">
        <p14:creationId xmlns:p14="http://schemas.microsoft.com/office/powerpoint/2010/main" val="45142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DD9CF-31FE-C18E-B315-2A33FBDBF5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46385E-4E2F-2A5F-3F9B-EA5975BBC6D8}"/>
              </a:ext>
            </a:extLst>
          </p:cNvPr>
          <p:cNvSpPr>
            <a:spLocks noGrp="1"/>
          </p:cNvSpPr>
          <p:nvPr>
            <p:ph type="title"/>
          </p:nvPr>
        </p:nvSpPr>
        <p:spPr/>
        <p:txBody>
          <a:bodyPr/>
          <a:lstStyle/>
          <a:p>
            <a:r>
              <a:rPr lang="en-US" b="1" dirty="0">
                <a:solidFill>
                  <a:srgbClr val="002060"/>
                </a:solidFill>
                <a:latin typeface="Proxima Nova" panose="02000506030000020004"/>
              </a:rPr>
              <a:t>ANA 2025 </a:t>
            </a:r>
            <a:r>
              <a:rPr lang="en-US" b="1" i="1" dirty="0">
                <a:solidFill>
                  <a:srgbClr val="002060"/>
                </a:solidFill>
                <a:latin typeface="Proxima Nova" panose="02000506030000020004"/>
              </a:rPr>
              <a:t>Code of Ethics: more about parts of </a:t>
            </a:r>
            <a:r>
              <a:rPr lang="en-US" b="1" dirty="0">
                <a:solidFill>
                  <a:srgbClr val="002060"/>
                </a:solidFill>
                <a:latin typeface="Proxima Nova" panose="02000506030000020004"/>
              </a:rPr>
              <a:t>Provision 10 </a:t>
            </a:r>
            <a:endParaRPr lang="en-US" dirty="0">
              <a:latin typeface="Proxima Nova" panose="02000506030000020004"/>
            </a:endParaRPr>
          </a:p>
        </p:txBody>
      </p:sp>
      <p:sp>
        <p:nvSpPr>
          <p:cNvPr id="3" name="Content Placeholder 2">
            <a:extLst>
              <a:ext uri="{FF2B5EF4-FFF2-40B4-BE49-F238E27FC236}">
                <a16:creationId xmlns:a16="http://schemas.microsoft.com/office/drawing/2014/main" id="{6DAA1A22-6D11-5666-0379-56AA70F1D0B9}"/>
              </a:ext>
            </a:extLst>
          </p:cNvPr>
          <p:cNvSpPr>
            <a:spLocks noGrp="1"/>
          </p:cNvSpPr>
          <p:nvPr>
            <p:ph sz="half" idx="1"/>
          </p:nvPr>
        </p:nvSpPr>
        <p:spPr>
          <a:xfrm>
            <a:off x="838200" y="1825624"/>
            <a:ext cx="10988040" cy="4219575"/>
          </a:xfrm>
        </p:spPr>
        <p:txBody>
          <a:bodyPr>
            <a:normAutofit/>
          </a:bodyPr>
          <a:lstStyle/>
          <a:p>
            <a:pPr marL="0" marR="0" indent="0">
              <a:lnSpc>
                <a:spcPct val="107000"/>
              </a:lnSpc>
              <a:spcBef>
                <a:spcPts val="0"/>
              </a:spcBef>
              <a:spcAft>
                <a:spcPts val="800"/>
              </a:spcAft>
              <a:buNone/>
            </a:pPr>
            <a:r>
              <a:rPr lang="en-US" sz="2400" dirty="0">
                <a:solidFill>
                  <a:srgbClr val="002060"/>
                </a:solidFill>
                <a:latin typeface="Proxima Nova" panose="02000506030000020004"/>
                <a:ea typeface="Aptos" panose="020B0004020202020204" pitchFamily="34" charset="0"/>
                <a:cs typeface="Times New Roman" panose="02020603050405020304" pitchFamily="18" charset="0"/>
              </a:rPr>
              <a:t>10.5…</a:t>
            </a:r>
          </a:p>
          <a:p>
            <a:pPr marL="0" marR="0" indent="0">
              <a:lnSpc>
                <a:spcPct val="120000"/>
              </a:lnSpc>
              <a:spcBef>
                <a:spcPts val="0"/>
              </a:spcBef>
              <a:spcAft>
                <a:spcPts val="1200"/>
              </a:spcAft>
              <a:buNone/>
            </a:pPr>
            <a:r>
              <a:rPr lang="en-US" sz="1800" dirty="0">
                <a:solidFill>
                  <a:srgbClr val="002060"/>
                </a:solidFill>
                <a:latin typeface="Proxima Nova" panose="02000506030000020004"/>
                <a:ea typeface="Aptos" panose="020B0004020202020204" pitchFamily="34" charset="0"/>
                <a:cs typeface="Times New Roman" panose="02020603050405020304" pitchFamily="18" charset="0"/>
              </a:rPr>
              <a:t>Local concerns are now global concerns. Global security is perpetually jeopardized by pandemics, terrorism, natural disasters, and human exploitation including trafficking. </a:t>
            </a:r>
          </a:p>
          <a:p>
            <a:pPr marL="0" marR="0" indent="0">
              <a:lnSpc>
                <a:spcPct val="120000"/>
              </a:lnSpc>
              <a:spcBef>
                <a:spcPts val="0"/>
              </a:spcBef>
              <a:spcAft>
                <a:spcPts val="1200"/>
              </a:spcAft>
              <a:buNone/>
            </a:pPr>
            <a:r>
              <a:rPr lang="en-US" sz="1800" dirty="0">
                <a:solidFill>
                  <a:srgbClr val="002060"/>
                </a:solidFill>
                <a:latin typeface="Proxima Nova" panose="02000506030000020004"/>
                <a:ea typeface="Aptos" panose="020B0004020202020204" pitchFamily="34" charset="0"/>
                <a:cs typeface="Times New Roman" panose="02020603050405020304" pitchFamily="18" charset="0"/>
              </a:rPr>
              <a:t>Beyond security, </a:t>
            </a:r>
            <a:r>
              <a:rPr lang="en-US" sz="2400" b="1" dirty="0">
                <a:solidFill>
                  <a:srgbClr val="002060"/>
                </a:solidFill>
                <a:latin typeface="Proxima Nova" panose="02000506030000020004"/>
                <a:ea typeface="Aptos" panose="020B0004020202020204" pitchFamily="34" charset="0"/>
                <a:cs typeface="Times New Roman" panose="02020603050405020304" pitchFamily="18" charset="0"/>
              </a:rPr>
              <a:t>health is a major element in economic welfare, human rights, social justice, foreign policy, and geopolitical decisions. </a:t>
            </a:r>
          </a:p>
          <a:p>
            <a:pPr marL="0" marR="0" indent="0">
              <a:lnSpc>
                <a:spcPct val="120000"/>
              </a:lnSpc>
              <a:spcBef>
                <a:spcPts val="0"/>
              </a:spcBef>
              <a:spcAft>
                <a:spcPts val="1200"/>
              </a:spcAft>
              <a:buNone/>
            </a:pPr>
            <a:r>
              <a:rPr lang="en-US" sz="1800" dirty="0">
                <a:solidFill>
                  <a:srgbClr val="002060"/>
                </a:solidFill>
                <a:latin typeface="Proxima Nova" panose="02000506030000020004"/>
                <a:ea typeface="Aptos" panose="020B0004020202020204" pitchFamily="34" charset="0"/>
                <a:cs typeface="Times New Roman" panose="02020603050405020304" pitchFamily="18" charset="0"/>
              </a:rPr>
              <a:t>Health can no longer be subservient to other values, specifically profit. Successful health outcomes are achieved when foreign policy is aligned with identified health needs.</a:t>
            </a:r>
          </a:p>
        </p:txBody>
      </p:sp>
      <p:sp>
        <p:nvSpPr>
          <p:cNvPr id="5" name="Slide Number Placeholder 4">
            <a:extLst>
              <a:ext uri="{FF2B5EF4-FFF2-40B4-BE49-F238E27FC236}">
                <a16:creationId xmlns:a16="http://schemas.microsoft.com/office/drawing/2014/main" id="{E70A5C40-325A-1C44-BB0A-C3646754740B}"/>
              </a:ext>
            </a:extLst>
          </p:cNvPr>
          <p:cNvSpPr>
            <a:spLocks noGrp="1"/>
          </p:cNvSpPr>
          <p:nvPr>
            <p:ph type="sldNum" sz="quarter" idx="12"/>
          </p:nvPr>
        </p:nvSpPr>
        <p:spPr/>
        <p:txBody>
          <a:bodyPr/>
          <a:lstStyle/>
          <a:p>
            <a:fld id="{93424B46-88B0-F54F-971F-2168E11F14B4}" type="slidenum">
              <a:rPr lang="en-US" smtClean="0"/>
              <a:pPr/>
              <a:t>19</a:t>
            </a:fld>
            <a:endParaRPr lang="en-US"/>
          </a:p>
        </p:txBody>
      </p:sp>
    </p:spTree>
    <p:extLst>
      <p:ext uri="{BB962C8B-B14F-4D97-AF65-F5344CB8AC3E}">
        <p14:creationId xmlns:p14="http://schemas.microsoft.com/office/powerpoint/2010/main" val="22240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F6C1F6-AA9B-8823-39AD-3ED3E086B5AC}"/>
              </a:ext>
            </a:extLst>
          </p:cNvPr>
          <p:cNvSpPr>
            <a:spLocks noGrp="1"/>
          </p:cNvSpPr>
          <p:nvPr>
            <p:ph type="title"/>
          </p:nvPr>
        </p:nvSpPr>
        <p:spPr>
          <a:xfrm>
            <a:off x="924338" y="365125"/>
            <a:ext cx="10429461" cy="1325563"/>
          </a:xfrm>
        </p:spPr>
        <p:txBody>
          <a:bodyPr/>
          <a:lstStyle/>
          <a:p>
            <a:r>
              <a:rPr lang="en-US" dirty="0">
                <a:latin typeface="Proxima Nova" panose="02000506030000020004"/>
                <a:ea typeface="Cambria" panose="02040503050406030204" pitchFamily="18" charset="0"/>
              </a:rPr>
              <a:t>Objectives</a:t>
            </a:r>
            <a:endParaRPr lang="en-US" dirty="0">
              <a:latin typeface="Proxima Nova" panose="02000506030000020004"/>
            </a:endParaRPr>
          </a:p>
        </p:txBody>
      </p:sp>
      <p:sp>
        <p:nvSpPr>
          <p:cNvPr id="2" name="Text Placeholder 1">
            <a:extLst>
              <a:ext uri="{FF2B5EF4-FFF2-40B4-BE49-F238E27FC236}">
                <a16:creationId xmlns:a16="http://schemas.microsoft.com/office/drawing/2014/main" id="{00BD5C5D-AABE-92F2-03E8-0580234681F0}"/>
              </a:ext>
            </a:extLst>
          </p:cNvPr>
          <p:cNvSpPr>
            <a:spLocks noGrp="1"/>
          </p:cNvSpPr>
          <p:nvPr>
            <p:ph type="body" sz="half" idx="4294967295"/>
          </p:nvPr>
        </p:nvSpPr>
        <p:spPr>
          <a:xfrm>
            <a:off x="924339" y="2036763"/>
            <a:ext cx="9130886" cy="3127375"/>
          </a:xfrm>
        </p:spPr>
        <p:txBody>
          <a:bodyPr>
            <a:normAutofit lnSpcReduction="10000"/>
          </a:bodyPr>
          <a:lstStyle/>
          <a:p>
            <a:pPr marL="342900" indent="-342900">
              <a:spcBef>
                <a:spcPts val="0"/>
              </a:spcBef>
              <a:buFont typeface="Arial" panose="020B0604020202020204" pitchFamily="34" charset="0"/>
              <a:buChar char="•"/>
            </a:pPr>
            <a:r>
              <a:rPr lang="en-US" dirty="0"/>
              <a:t>Discuss tuberculosis as a disease with global impact.</a:t>
            </a:r>
          </a:p>
          <a:p>
            <a:pPr marL="342900" indent="-342900">
              <a:spcBef>
                <a:spcPts val="0"/>
              </a:spcBef>
              <a:buFont typeface="Arial" panose="020B0604020202020204" pitchFamily="34" charset="0"/>
              <a:buChar char="•"/>
            </a:pPr>
            <a:endParaRPr lang="en-US" dirty="0"/>
          </a:p>
          <a:p>
            <a:pPr marL="342900" indent="-342900">
              <a:spcBef>
                <a:spcPts val="0"/>
              </a:spcBef>
              <a:buFont typeface="Arial" panose="020B0604020202020204" pitchFamily="34" charset="0"/>
              <a:buChar char="•"/>
            </a:pPr>
            <a:r>
              <a:rPr lang="en-US" dirty="0"/>
              <a:t>Recognize stigma associated with TB. </a:t>
            </a:r>
          </a:p>
          <a:p>
            <a:pPr marL="342900" indent="-342900">
              <a:spcBef>
                <a:spcPts val="0"/>
              </a:spcBef>
              <a:buFont typeface="Arial" panose="020B0604020202020204" pitchFamily="34" charset="0"/>
              <a:buChar char="•"/>
            </a:pPr>
            <a:endParaRPr lang="en-US" dirty="0"/>
          </a:p>
          <a:p>
            <a:pPr marL="342900" indent="-342900">
              <a:spcBef>
                <a:spcPts val="0"/>
              </a:spcBef>
              <a:buFont typeface="Arial" panose="020B0604020202020204" pitchFamily="34" charset="0"/>
              <a:buChar char="•"/>
            </a:pPr>
            <a:r>
              <a:rPr lang="en-US" dirty="0"/>
              <a:t>Discuss tuberculosis access to care and funding. </a:t>
            </a:r>
          </a:p>
          <a:p>
            <a:pPr marL="342900" indent="-342900">
              <a:spcBef>
                <a:spcPts val="0"/>
              </a:spcBef>
              <a:buFont typeface="Arial" panose="020B0604020202020204" pitchFamily="34" charset="0"/>
              <a:buChar char="•"/>
            </a:pPr>
            <a:endParaRPr lang="en-US" dirty="0"/>
          </a:p>
          <a:p>
            <a:pPr marL="342900" indent="-342900">
              <a:spcBef>
                <a:spcPts val="0"/>
              </a:spcBef>
              <a:buFont typeface="Arial" panose="020B0604020202020204" pitchFamily="34" charset="0"/>
              <a:buChar char="•"/>
            </a:pPr>
            <a:r>
              <a:rPr lang="en-US" dirty="0"/>
              <a:t>Identify ethical issues in tuberculosis prevention, care and control. </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65698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D58888E-8AB6-7DC8-EC79-6B2A61FF1F86}"/>
              </a:ext>
            </a:extLst>
          </p:cNvPr>
          <p:cNvSpPr>
            <a:spLocks noGrp="1"/>
          </p:cNvSpPr>
          <p:nvPr>
            <p:ph sz="half" idx="2"/>
          </p:nvPr>
        </p:nvSpPr>
        <p:spPr>
          <a:xfrm>
            <a:off x="5151120" y="3719512"/>
            <a:ext cx="6106160" cy="1537335"/>
          </a:xfrm>
        </p:spPr>
        <p:txBody>
          <a:bodyPr>
            <a:normAutofit fontScale="85000" lnSpcReduction="20000"/>
          </a:bodyPr>
          <a:lstStyle/>
          <a:p>
            <a:pPr marL="0" indent="0">
              <a:buNone/>
            </a:pPr>
            <a:r>
              <a:rPr lang="en-US" dirty="0">
                <a:solidFill>
                  <a:srgbClr val="002060"/>
                </a:solidFill>
                <a:latin typeface="Proxima Nova" panose="02000506030000020004"/>
              </a:rPr>
              <a:t>Dr. Martin Luther King, Jr., Chicago, IL, </a:t>
            </a:r>
            <a:br>
              <a:rPr lang="en-US" dirty="0">
                <a:solidFill>
                  <a:srgbClr val="002060"/>
                </a:solidFill>
                <a:latin typeface="Proxima Nova" panose="02000506030000020004"/>
              </a:rPr>
            </a:br>
            <a:r>
              <a:rPr lang="en-US" dirty="0">
                <a:solidFill>
                  <a:srgbClr val="002060"/>
                </a:solidFill>
                <a:latin typeface="Proxima Nova" panose="02000506030000020004"/>
              </a:rPr>
              <a:t>March 25, 1966</a:t>
            </a:r>
            <a:br>
              <a:rPr lang="en-US" dirty="0">
                <a:solidFill>
                  <a:srgbClr val="002060"/>
                </a:solidFill>
                <a:latin typeface="Proxima Nova" panose="02000506030000020004"/>
              </a:rPr>
            </a:br>
            <a:r>
              <a:rPr lang="en-US" dirty="0">
                <a:solidFill>
                  <a:srgbClr val="002060"/>
                </a:solidFill>
                <a:latin typeface="Proxima Nova" panose="02000506030000020004"/>
              </a:rPr>
              <a:t>Statement to the second convention of the Medical Committee for Human Rights</a:t>
            </a:r>
            <a:br>
              <a:rPr lang="en-US" dirty="0">
                <a:solidFill>
                  <a:srgbClr val="002060"/>
                </a:solidFill>
                <a:latin typeface="Proxima Nova" panose="02000506030000020004"/>
              </a:rPr>
            </a:br>
            <a:endParaRPr lang="en-US" dirty="0">
              <a:solidFill>
                <a:srgbClr val="002060"/>
              </a:solidFill>
              <a:latin typeface="Proxima Nova" panose="02000506030000020004"/>
            </a:endParaRPr>
          </a:p>
        </p:txBody>
      </p:sp>
      <p:sp>
        <p:nvSpPr>
          <p:cNvPr id="5" name="Slide Number Placeholder 4">
            <a:extLst>
              <a:ext uri="{FF2B5EF4-FFF2-40B4-BE49-F238E27FC236}">
                <a16:creationId xmlns:a16="http://schemas.microsoft.com/office/drawing/2014/main" id="{29F61C3E-5C66-53F6-7795-98E542C50F6E}"/>
              </a:ext>
            </a:extLst>
          </p:cNvPr>
          <p:cNvSpPr>
            <a:spLocks noGrp="1"/>
          </p:cNvSpPr>
          <p:nvPr>
            <p:ph type="sldNum" sz="quarter" idx="12"/>
          </p:nvPr>
        </p:nvSpPr>
        <p:spPr/>
        <p:txBody>
          <a:bodyPr/>
          <a:lstStyle/>
          <a:p>
            <a:fld id="{93424B46-88B0-F54F-971F-2168E11F14B4}" type="slidenum">
              <a:rPr lang="en-US" smtClean="0"/>
              <a:pPr/>
              <a:t>20</a:t>
            </a:fld>
            <a:endParaRPr lang="en-US"/>
          </a:p>
        </p:txBody>
      </p:sp>
      <p:sp>
        <p:nvSpPr>
          <p:cNvPr id="6" name="Text Placeholder 2">
            <a:extLst>
              <a:ext uri="{FF2B5EF4-FFF2-40B4-BE49-F238E27FC236}">
                <a16:creationId xmlns:a16="http://schemas.microsoft.com/office/drawing/2014/main" id="{FB6DC44F-D3F4-6ACA-22CB-29BC6B212190}"/>
              </a:ext>
            </a:extLst>
          </p:cNvPr>
          <p:cNvSpPr>
            <a:spLocks noGrp="1"/>
          </p:cNvSpPr>
          <p:nvPr>
            <p:ph sz="half" idx="1"/>
          </p:nvPr>
        </p:nvSpPr>
        <p:spPr>
          <a:xfrm>
            <a:off x="914400" y="757553"/>
            <a:ext cx="11054080" cy="2546986"/>
          </a:xfrm>
        </p:spPr>
        <p:txBody>
          <a:bodyPr>
            <a:noAutofit/>
          </a:bodyPr>
          <a:lstStyle/>
          <a:p>
            <a:pPr marL="0" indent="0" algn="l" fontAlgn="base">
              <a:buNone/>
            </a:pPr>
            <a:r>
              <a:rPr lang="en-US" sz="4800" b="0" i="0" dirty="0">
                <a:solidFill>
                  <a:srgbClr val="F7B401"/>
                </a:solidFill>
                <a:effectLst/>
                <a:latin typeface="Proxima Nova" panose="02000506030000020004"/>
              </a:rPr>
              <a:t>“Of all the forms of inequality, injustice in health is the most shocking and inhuman.”</a:t>
            </a:r>
          </a:p>
          <a:p>
            <a:pPr marL="0" indent="0" algn="l" fontAlgn="base">
              <a:buNone/>
            </a:pPr>
            <a:r>
              <a:rPr lang="en-US" sz="4800" b="0" i="0" dirty="0">
                <a:solidFill>
                  <a:srgbClr val="E22424"/>
                </a:solidFill>
                <a:effectLst/>
                <a:latin typeface="Proxima Nova" panose="02000506030000020004"/>
              </a:rPr>
              <a:t> </a:t>
            </a:r>
          </a:p>
          <a:p>
            <a:pPr marL="0" indent="0">
              <a:buNone/>
            </a:pPr>
            <a:r>
              <a:rPr lang="en-US" sz="4800" dirty="0">
                <a:latin typeface="Proxima Nova" panose="02000506030000020004"/>
              </a:rPr>
              <a:t> </a:t>
            </a:r>
          </a:p>
        </p:txBody>
      </p:sp>
      <p:pic>
        <p:nvPicPr>
          <p:cNvPr id="1026" name="Picture 2" descr="Martin Luther King Jr ...">
            <a:extLst>
              <a:ext uri="{FF2B5EF4-FFF2-40B4-BE49-F238E27FC236}">
                <a16:creationId xmlns:a16="http://schemas.microsoft.com/office/drawing/2014/main" id="{25D4240E-FD12-F1DE-18E9-6AC80AD21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429000"/>
            <a:ext cx="4236720" cy="21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5382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A76C00-28F9-A5D7-0DB8-BC0B1079E75F}"/>
              </a:ext>
            </a:extLst>
          </p:cNvPr>
          <p:cNvSpPr>
            <a:spLocks noGrp="1"/>
          </p:cNvSpPr>
          <p:nvPr>
            <p:ph type="sldNum" sz="quarter" idx="12"/>
          </p:nvPr>
        </p:nvSpPr>
        <p:spPr/>
        <p:txBody>
          <a:bodyPr/>
          <a:lstStyle/>
          <a:p>
            <a:fld id="{93424B46-88B0-F54F-971F-2168E11F14B4}" type="slidenum">
              <a:rPr lang="en-US" smtClean="0"/>
              <a:pPr/>
              <a:t>21</a:t>
            </a:fld>
            <a:endParaRPr lang="en-US"/>
          </a:p>
        </p:txBody>
      </p:sp>
      <p:sp>
        <p:nvSpPr>
          <p:cNvPr id="6" name="Title 1">
            <a:extLst>
              <a:ext uri="{FF2B5EF4-FFF2-40B4-BE49-F238E27FC236}">
                <a16:creationId xmlns:a16="http://schemas.microsoft.com/office/drawing/2014/main" id="{E488A6E1-98FB-086D-5A55-9C233436A810}"/>
              </a:ext>
            </a:extLst>
          </p:cNvPr>
          <p:cNvSpPr>
            <a:spLocks noGrp="1"/>
          </p:cNvSpPr>
          <p:nvPr>
            <p:ph type="title"/>
          </p:nvPr>
        </p:nvSpPr>
        <p:spPr>
          <a:xfrm>
            <a:off x="838200" y="365125"/>
            <a:ext cx="10515600" cy="1325563"/>
          </a:xfrm>
        </p:spPr>
        <p:txBody>
          <a:bodyPr/>
          <a:lstStyle/>
          <a:p>
            <a:r>
              <a:rPr lang="en-US" dirty="0">
                <a:solidFill>
                  <a:srgbClr val="002060"/>
                </a:solidFill>
              </a:rPr>
              <a:t>The Burden of TB in the US &amp; Globally </a:t>
            </a:r>
          </a:p>
        </p:txBody>
      </p:sp>
      <p:sp>
        <p:nvSpPr>
          <p:cNvPr id="7" name="Content Placeholder 2">
            <a:extLst>
              <a:ext uri="{FF2B5EF4-FFF2-40B4-BE49-F238E27FC236}">
                <a16:creationId xmlns:a16="http://schemas.microsoft.com/office/drawing/2014/main" id="{9F276680-6F7E-1B43-757E-D32FB25068E9}"/>
              </a:ext>
            </a:extLst>
          </p:cNvPr>
          <p:cNvSpPr>
            <a:spLocks noGrp="1"/>
          </p:cNvSpPr>
          <p:nvPr>
            <p:ph sz="half" idx="1"/>
          </p:nvPr>
        </p:nvSpPr>
        <p:spPr>
          <a:xfrm>
            <a:off x="3332477" y="1614648"/>
            <a:ext cx="4185923" cy="4351338"/>
          </a:xfrm>
        </p:spPr>
        <p:txBody>
          <a:bodyPr>
            <a:normAutofit/>
          </a:bodyPr>
          <a:lstStyle/>
          <a:p>
            <a:pPr marL="0" indent="0">
              <a:lnSpc>
                <a:spcPct val="130000"/>
              </a:lnSpc>
              <a:spcAft>
                <a:spcPts val="1200"/>
              </a:spcAft>
              <a:buNone/>
            </a:pPr>
            <a:r>
              <a:rPr lang="en-US" u="sng" dirty="0">
                <a:solidFill>
                  <a:srgbClr val="002060"/>
                </a:solidFill>
              </a:rPr>
              <a:t>Global: </a:t>
            </a:r>
          </a:p>
          <a:p>
            <a:pPr>
              <a:lnSpc>
                <a:spcPct val="130000"/>
              </a:lnSpc>
              <a:spcAft>
                <a:spcPts val="1200"/>
              </a:spcAft>
            </a:pPr>
            <a:r>
              <a:rPr lang="en-US" dirty="0">
                <a:solidFill>
                  <a:srgbClr val="002060"/>
                </a:solidFill>
              </a:rPr>
              <a:t>2 billion TBI	</a:t>
            </a:r>
          </a:p>
          <a:p>
            <a:pPr>
              <a:lnSpc>
                <a:spcPct val="130000"/>
              </a:lnSpc>
              <a:spcAft>
                <a:spcPts val="1200"/>
              </a:spcAft>
            </a:pPr>
            <a:r>
              <a:rPr lang="en-US" dirty="0">
                <a:solidFill>
                  <a:srgbClr val="002060"/>
                </a:solidFill>
              </a:rPr>
              <a:t>10 million TB disease	</a:t>
            </a:r>
          </a:p>
          <a:p>
            <a:pPr>
              <a:lnSpc>
                <a:spcPct val="130000"/>
              </a:lnSpc>
              <a:spcAft>
                <a:spcPts val="1200"/>
              </a:spcAft>
            </a:pPr>
            <a:r>
              <a:rPr lang="en-US" dirty="0">
                <a:solidFill>
                  <a:srgbClr val="002060"/>
                </a:solidFill>
                <a:highlight>
                  <a:srgbClr val="FFFF00"/>
                </a:highlight>
              </a:rPr>
              <a:t>1.25 MILLION DEATHS</a:t>
            </a:r>
          </a:p>
          <a:p>
            <a:endParaRPr lang="en-US" dirty="0">
              <a:solidFill>
                <a:srgbClr val="002060"/>
              </a:solidFill>
            </a:endParaRPr>
          </a:p>
          <a:p>
            <a:pPr marL="0" indent="0">
              <a:buNone/>
            </a:pPr>
            <a:endParaRPr lang="en-US" dirty="0">
              <a:solidFill>
                <a:srgbClr val="002060"/>
              </a:solidFill>
            </a:endParaRPr>
          </a:p>
          <a:p>
            <a:endParaRPr lang="en-US" dirty="0">
              <a:solidFill>
                <a:srgbClr val="002060"/>
              </a:solidFill>
            </a:endParaRPr>
          </a:p>
        </p:txBody>
      </p:sp>
      <p:sp>
        <p:nvSpPr>
          <p:cNvPr id="10" name="Content Placeholder 9">
            <a:extLst>
              <a:ext uri="{FF2B5EF4-FFF2-40B4-BE49-F238E27FC236}">
                <a16:creationId xmlns:a16="http://schemas.microsoft.com/office/drawing/2014/main" id="{9D42D5E5-C21C-3544-78B9-A8D23328D1BF}"/>
              </a:ext>
            </a:extLst>
          </p:cNvPr>
          <p:cNvSpPr>
            <a:spLocks noGrp="1"/>
          </p:cNvSpPr>
          <p:nvPr>
            <p:ph sz="half" idx="2"/>
          </p:nvPr>
        </p:nvSpPr>
        <p:spPr>
          <a:xfrm>
            <a:off x="7726678" y="1562736"/>
            <a:ext cx="4465322" cy="4351338"/>
          </a:xfrm>
        </p:spPr>
        <p:txBody>
          <a:bodyPr>
            <a:normAutofit/>
          </a:bodyPr>
          <a:lstStyle/>
          <a:p>
            <a:pPr marL="0" indent="0">
              <a:lnSpc>
                <a:spcPct val="130000"/>
              </a:lnSpc>
              <a:spcAft>
                <a:spcPts val="1200"/>
              </a:spcAft>
              <a:buNone/>
            </a:pPr>
            <a:r>
              <a:rPr lang="en-US" u="sng" dirty="0">
                <a:solidFill>
                  <a:srgbClr val="002060"/>
                </a:solidFill>
              </a:rPr>
              <a:t>USA:</a:t>
            </a:r>
          </a:p>
          <a:p>
            <a:pPr>
              <a:lnSpc>
                <a:spcPct val="130000"/>
              </a:lnSpc>
              <a:spcAft>
                <a:spcPts val="1200"/>
              </a:spcAft>
            </a:pPr>
            <a:r>
              <a:rPr lang="en-US" dirty="0">
                <a:solidFill>
                  <a:srgbClr val="002060"/>
                </a:solidFill>
              </a:rPr>
              <a:t>13 million TBI	</a:t>
            </a:r>
          </a:p>
          <a:p>
            <a:pPr>
              <a:lnSpc>
                <a:spcPct val="130000"/>
              </a:lnSpc>
              <a:spcAft>
                <a:spcPts val="1200"/>
              </a:spcAft>
            </a:pPr>
            <a:r>
              <a:rPr lang="en-US" dirty="0">
                <a:solidFill>
                  <a:srgbClr val="002060"/>
                </a:solidFill>
              </a:rPr>
              <a:t>8300 to 9600 TB disease</a:t>
            </a:r>
          </a:p>
          <a:p>
            <a:pPr>
              <a:lnSpc>
                <a:spcPct val="130000"/>
              </a:lnSpc>
              <a:spcAft>
                <a:spcPts val="1200"/>
              </a:spcAft>
            </a:pPr>
            <a:r>
              <a:rPr lang="en-US" dirty="0">
                <a:solidFill>
                  <a:srgbClr val="002060"/>
                </a:solidFill>
                <a:highlight>
                  <a:srgbClr val="FFFF00"/>
                </a:highlight>
              </a:rPr>
              <a:t>600 DEATHS</a:t>
            </a:r>
          </a:p>
          <a:p>
            <a:endParaRPr lang="en-US" dirty="0"/>
          </a:p>
        </p:txBody>
      </p:sp>
      <p:pic>
        <p:nvPicPr>
          <p:cNvPr id="11" name="Picture 10" descr="World map formed by people united">
            <a:extLst>
              <a:ext uri="{FF2B5EF4-FFF2-40B4-BE49-F238E27FC236}">
                <a16:creationId xmlns:a16="http://schemas.microsoft.com/office/drawing/2014/main" id="{47E2AB5C-CB29-0103-10FF-429625684F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2303"/>
            <a:ext cx="3279707" cy="1914898"/>
          </a:xfrm>
          <a:prstGeom prst="rect">
            <a:avLst/>
          </a:prstGeom>
        </p:spPr>
      </p:pic>
    </p:spTree>
    <p:extLst>
      <p:ext uri="{BB962C8B-B14F-4D97-AF65-F5344CB8AC3E}">
        <p14:creationId xmlns:p14="http://schemas.microsoft.com/office/powerpoint/2010/main" val="3959885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4D64014-3E19-1430-471C-F4D87D2F0AE7}"/>
              </a:ext>
            </a:extLst>
          </p:cNvPr>
          <p:cNvSpPr>
            <a:spLocks noGrp="1"/>
          </p:cNvSpPr>
          <p:nvPr>
            <p:ph type="sldNum" sz="quarter" idx="12"/>
          </p:nvPr>
        </p:nvSpPr>
        <p:spPr/>
        <p:txBody>
          <a:bodyPr/>
          <a:lstStyle/>
          <a:p>
            <a:fld id="{93424B46-88B0-F54F-971F-2168E11F14B4}" type="slidenum">
              <a:rPr lang="en-US" smtClean="0"/>
              <a:pPr/>
              <a:t>22</a:t>
            </a:fld>
            <a:endParaRPr lang="en-US"/>
          </a:p>
        </p:txBody>
      </p:sp>
      <p:pic>
        <p:nvPicPr>
          <p:cNvPr id="18" name="Picture 22" descr="d0552a32[1]">
            <a:extLst>
              <a:ext uri="{FF2B5EF4-FFF2-40B4-BE49-F238E27FC236}">
                <a16:creationId xmlns:a16="http://schemas.microsoft.com/office/drawing/2014/main" id="{3EFFFCEF-D9D9-287C-F8DC-EB9E7FD9C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4" y="1582263"/>
            <a:ext cx="3563938"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32">
            <a:extLst>
              <a:ext uri="{FF2B5EF4-FFF2-40B4-BE49-F238E27FC236}">
                <a16:creationId xmlns:a16="http://schemas.microsoft.com/office/drawing/2014/main" id="{16EEC398-E48C-D566-A4A3-2DECEDA6E063}"/>
              </a:ext>
            </a:extLst>
          </p:cNvPr>
          <p:cNvSpPr txBox="1">
            <a:spLocks noChangeArrowheads="1"/>
          </p:cNvSpPr>
          <p:nvPr/>
        </p:nvSpPr>
        <p:spPr bwMode="auto">
          <a:xfrm>
            <a:off x="3805237" y="4656422"/>
            <a:ext cx="3563938" cy="619125"/>
          </a:xfrm>
          <a:prstGeom prst="rect">
            <a:avLst/>
          </a:prstGeom>
          <a:solidFill>
            <a:schemeClr val="bg1"/>
          </a:solidFill>
          <a:ln w="28575">
            <a:solidFill>
              <a:srgbClr val="FF3300"/>
            </a:solidFill>
            <a:miter lim="800000"/>
            <a:headEnd/>
            <a:tailEnd/>
          </a:ln>
        </p:spPr>
        <p:txBody>
          <a:bodyPr lIns="91328" tIns="45664" rIns="91328" bIns="45664">
            <a:spAutoFit/>
          </a:bodyPr>
          <a:lstStyle>
            <a:lvl1pPr defTabSz="8001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01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01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01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01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Clr>
                <a:srgbClr val="1E7FB8"/>
              </a:buClr>
              <a:buFontTx/>
              <a:buNone/>
            </a:pPr>
            <a:r>
              <a:rPr lang="en-GB" altLang="en-US" sz="1600" b="1" dirty="0">
                <a:solidFill>
                  <a:srgbClr val="002060"/>
                </a:solidFill>
                <a:cs typeface="Tahoma" panose="020B0604030504040204" pitchFamily="34" charset="0"/>
              </a:rPr>
              <a:t>TB linked to HIV infection, malnutrition, alcohol, drug and tobacco use, diabetes </a:t>
            </a:r>
          </a:p>
          <a:p>
            <a:pPr algn="ctr" eaLnBrk="1" hangingPunct="1">
              <a:spcBef>
                <a:spcPct val="50000"/>
              </a:spcBef>
              <a:buClr>
                <a:srgbClr val="1E7FB8"/>
              </a:buClr>
              <a:buFontTx/>
              <a:buNone/>
            </a:pPr>
            <a:endParaRPr lang="en-GB" altLang="en-US" sz="100" b="1" dirty="0">
              <a:solidFill>
                <a:srgbClr val="002060"/>
              </a:solidFill>
              <a:cs typeface="Tahoma" panose="020B0604030504040204" pitchFamily="34" charset="0"/>
            </a:endParaRPr>
          </a:p>
        </p:txBody>
      </p:sp>
      <p:pic>
        <p:nvPicPr>
          <p:cNvPr id="20" name="Picture 38">
            <a:extLst>
              <a:ext uri="{FF2B5EF4-FFF2-40B4-BE49-F238E27FC236}">
                <a16:creationId xmlns:a16="http://schemas.microsoft.com/office/drawing/2014/main" id="{B06351B6-D4DE-61E1-96B6-6D6D23738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121" y="1293525"/>
            <a:ext cx="25209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5" descr="migrant workers china">
            <a:extLst>
              <a:ext uri="{FF2B5EF4-FFF2-40B4-BE49-F238E27FC236}">
                <a16:creationId xmlns:a16="http://schemas.microsoft.com/office/drawing/2014/main" id="{E071337E-3D08-56CE-BE0F-ECAC763E56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5071" y="1025050"/>
            <a:ext cx="3157538"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9">
            <a:extLst>
              <a:ext uri="{FF2B5EF4-FFF2-40B4-BE49-F238E27FC236}">
                <a16:creationId xmlns:a16="http://schemas.microsoft.com/office/drawing/2014/main" id="{16C8C8E7-6925-62E9-4AD2-09D1364F1C0D}"/>
              </a:ext>
            </a:extLst>
          </p:cNvPr>
          <p:cNvSpPr txBox="1">
            <a:spLocks noChangeArrowheads="1"/>
          </p:cNvSpPr>
          <p:nvPr/>
        </p:nvSpPr>
        <p:spPr bwMode="auto">
          <a:xfrm>
            <a:off x="8815071" y="3399950"/>
            <a:ext cx="3130550" cy="849312"/>
          </a:xfrm>
          <a:prstGeom prst="rect">
            <a:avLst/>
          </a:prstGeom>
          <a:solidFill>
            <a:schemeClr val="bg1"/>
          </a:solidFill>
          <a:ln w="28575">
            <a:solidFill>
              <a:srgbClr val="FF3300"/>
            </a:solidFill>
            <a:miter lim="800000"/>
            <a:headEnd/>
            <a:tailEnd/>
          </a:ln>
        </p:spPr>
        <p:txBody>
          <a:bodyPr lIns="91328" tIns="45664" rIns="91328" bIns="45664">
            <a:spAutoFit/>
          </a:bodyPr>
          <a:lstStyle>
            <a:lvl1pPr defTabSz="8001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01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01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01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01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Clr>
                <a:srgbClr val="1E7FB8"/>
              </a:buClr>
              <a:buFontTx/>
              <a:buNone/>
            </a:pPr>
            <a:r>
              <a:rPr lang="en-GB" altLang="en-US" sz="1600" b="1" dirty="0">
                <a:solidFill>
                  <a:srgbClr val="002060"/>
                </a:solidFill>
                <a:cs typeface="Tahoma" panose="020B0604030504040204" pitchFamily="34" charset="0"/>
              </a:rPr>
              <a:t>Migrants, prisoners, minorities, refugees face risks, discrimination &amp; barriers to care</a:t>
            </a:r>
          </a:p>
        </p:txBody>
      </p:sp>
      <p:sp>
        <p:nvSpPr>
          <p:cNvPr id="23" name="Text Box 39">
            <a:extLst>
              <a:ext uri="{FF2B5EF4-FFF2-40B4-BE49-F238E27FC236}">
                <a16:creationId xmlns:a16="http://schemas.microsoft.com/office/drawing/2014/main" id="{A7992817-69AD-56B3-3676-12B7E45F67AC}"/>
              </a:ext>
            </a:extLst>
          </p:cNvPr>
          <p:cNvSpPr txBox="1">
            <a:spLocks noChangeArrowheads="1"/>
          </p:cNvSpPr>
          <p:nvPr/>
        </p:nvSpPr>
        <p:spPr bwMode="auto">
          <a:xfrm>
            <a:off x="6294121" y="3382675"/>
            <a:ext cx="2520950" cy="953994"/>
          </a:xfrm>
          <a:prstGeom prst="rect">
            <a:avLst/>
          </a:prstGeom>
          <a:solidFill>
            <a:schemeClr val="bg1"/>
          </a:solidFill>
          <a:ln w="19050">
            <a:solidFill>
              <a:srgbClr val="FF3300"/>
            </a:solidFill>
            <a:miter lim="800000"/>
            <a:headEnd/>
            <a:tailEnd/>
          </a:ln>
        </p:spPr>
        <p:txBody>
          <a:bodyPr lIns="91328" tIns="45664" rIns="91328" bIns="45664">
            <a:spAutoFit/>
          </a:bodyPr>
          <a:lstStyle>
            <a:lvl1pPr defTabSz="8001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01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01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01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01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Clr>
                <a:srgbClr val="1E7FB8"/>
              </a:buClr>
              <a:buFontTx/>
              <a:buNone/>
            </a:pPr>
            <a:r>
              <a:rPr lang="en-GB" altLang="en-US" sz="1600" b="1" dirty="0">
                <a:solidFill>
                  <a:srgbClr val="002060"/>
                </a:solidFill>
                <a:cs typeface="Tahoma" panose="020B0604030504040204" pitchFamily="34" charset="0"/>
              </a:rPr>
              <a:t>1.25 million people died from TB in 2023</a:t>
            </a:r>
          </a:p>
          <a:p>
            <a:pPr algn="ctr" eaLnBrk="1" hangingPunct="1">
              <a:spcBef>
                <a:spcPct val="50000"/>
              </a:spcBef>
              <a:buClr>
                <a:srgbClr val="1E7FB8"/>
              </a:buClr>
              <a:buFontTx/>
              <a:buNone/>
            </a:pPr>
            <a:r>
              <a:rPr lang="en-GB" altLang="en-US" sz="1600" b="1" dirty="0">
                <a:solidFill>
                  <a:srgbClr val="002060"/>
                </a:solidFill>
                <a:cs typeface="Tahoma" panose="020B0604030504040204" pitchFamily="34" charset="0"/>
              </a:rPr>
              <a:t>161,000 PLWHIV died of TB</a:t>
            </a:r>
          </a:p>
        </p:txBody>
      </p:sp>
      <p:sp>
        <p:nvSpPr>
          <p:cNvPr id="24" name="Text Box 24">
            <a:extLst>
              <a:ext uri="{FF2B5EF4-FFF2-40B4-BE49-F238E27FC236}">
                <a16:creationId xmlns:a16="http://schemas.microsoft.com/office/drawing/2014/main" id="{58134EAB-1BE1-7E66-62F5-FF61FE7CA1CE}"/>
              </a:ext>
            </a:extLst>
          </p:cNvPr>
          <p:cNvSpPr txBox="1">
            <a:spLocks noChangeArrowheads="1"/>
          </p:cNvSpPr>
          <p:nvPr/>
        </p:nvSpPr>
        <p:spPr bwMode="auto">
          <a:xfrm>
            <a:off x="0" y="983775"/>
            <a:ext cx="3563938" cy="598488"/>
          </a:xfrm>
          <a:prstGeom prst="rect">
            <a:avLst/>
          </a:prstGeom>
          <a:solidFill>
            <a:schemeClr val="bg1"/>
          </a:solidFill>
          <a:ln w="28575">
            <a:solidFill>
              <a:srgbClr val="FF3300"/>
            </a:solidFill>
            <a:miter lim="800000"/>
            <a:headEnd/>
            <a:tailEnd/>
          </a:ln>
        </p:spPr>
        <p:txBody>
          <a:bodyPr lIns="91328" tIns="45664" rIns="91328" bIns="45664">
            <a:spAutoFit/>
          </a:bodyPr>
          <a:lstStyle>
            <a:lvl1pPr defTabSz="8001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01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01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01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01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Clr>
                <a:srgbClr val="1E7FB8"/>
              </a:buClr>
              <a:buFontTx/>
              <a:buNone/>
            </a:pPr>
            <a:r>
              <a:rPr lang="en-GB" altLang="en-US" sz="1600" b="1" dirty="0">
                <a:solidFill>
                  <a:srgbClr val="002060"/>
                </a:solidFill>
                <a:cs typeface="Tahoma" panose="020B0604030504040204" pitchFamily="34" charset="0"/>
              </a:rPr>
              <a:t>TB spreads in poor, crowded &amp; poorly ventilated settings</a:t>
            </a:r>
          </a:p>
        </p:txBody>
      </p:sp>
      <p:sp>
        <p:nvSpPr>
          <p:cNvPr id="25" name="Text Box 7">
            <a:extLst>
              <a:ext uri="{FF2B5EF4-FFF2-40B4-BE49-F238E27FC236}">
                <a16:creationId xmlns:a16="http://schemas.microsoft.com/office/drawing/2014/main" id="{E82E7234-161A-9592-BBD4-8F713BC11A6C}"/>
              </a:ext>
            </a:extLst>
          </p:cNvPr>
          <p:cNvSpPr txBox="1">
            <a:spLocks noChangeArrowheads="1"/>
          </p:cNvSpPr>
          <p:nvPr/>
        </p:nvSpPr>
        <p:spPr bwMode="auto">
          <a:xfrm>
            <a:off x="0" y="117476"/>
            <a:ext cx="83248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8" tIns="45664" rIns="91328" bIns="45664">
            <a:spAutoFit/>
          </a:bodyPr>
          <a:lstStyle>
            <a:lvl1pPr defTabSz="8001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01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01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01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01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Clr>
                <a:srgbClr val="1E7FB8"/>
              </a:buClr>
              <a:buFontTx/>
              <a:buNone/>
            </a:pPr>
            <a:r>
              <a:rPr lang="en-US" altLang="en-US" sz="2800" b="1" dirty="0">
                <a:solidFill>
                  <a:srgbClr val="002060"/>
                </a:solidFill>
                <a:cs typeface="Tahoma" panose="020B0604030504040204" pitchFamily="34" charset="0"/>
              </a:rPr>
              <a:t>Who carries the burden of tuberculosis?</a:t>
            </a:r>
          </a:p>
        </p:txBody>
      </p:sp>
      <p:sp>
        <p:nvSpPr>
          <p:cNvPr id="26" name="Text Box 33">
            <a:extLst>
              <a:ext uri="{FF2B5EF4-FFF2-40B4-BE49-F238E27FC236}">
                <a16:creationId xmlns:a16="http://schemas.microsoft.com/office/drawing/2014/main" id="{6BA4DC16-2E5D-DD35-3C96-42E9E4F6B0C6}"/>
              </a:ext>
            </a:extLst>
          </p:cNvPr>
          <p:cNvSpPr txBox="1">
            <a:spLocks noChangeArrowheads="1"/>
          </p:cNvSpPr>
          <p:nvPr/>
        </p:nvSpPr>
        <p:spPr bwMode="auto">
          <a:xfrm>
            <a:off x="0" y="440850"/>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8" tIns="45664" rIns="91328" bIns="45664">
            <a:spAutoFit/>
          </a:bodyPr>
          <a:lstStyle>
            <a:lvl1pPr defTabSz="8001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01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01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01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01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Clr>
                <a:srgbClr val="1E7FB8"/>
              </a:buClr>
              <a:buFontTx/>
              <a:buNone/>
            </a:pPr>
            <a:r>
              <a:rPr lang="en-GB" altLang="en-US" b="1" dirty="0">
                <a:solidFill>
                  <a:srgbClr val="002060"/>
                </a:solidFill>
                <a:cs typeface="Tahoma" panose="020B0604030504040204" pitchFamily="34" charset="0"/>
              </a:rPr>
              <a:t>…the most vulnerable</a:t>
            </a:r>
          </a:p>
        </p:txBody>
      </p:sp>
      <p:pic>
        <p:nvPicPr>
          <p:cNvPr id="28" name="Picture 15">
            <a:extLst>
              <a:ext uri="{FF2B5EF4-FFF2-40B4-BE49-F238E27FC236}">
                <a16:creationId xmlns:a16="http://schemas.microsoft.com/office/drawing/2014/main" id="{F79B5605-5EEF-0D41-732D-8C592B3911F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01101" y="304801"/>
            <a:ext cx="1535113"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6" descr="D:\Documents MR\Photos\Foto Famiglia\Foto di viaggio da slide\Kyrgyzstan Bishkek 3-10-94a.jpg">
            <a:extLst>
              <a:ext uri="{FF2B5EF4-FFF2-40B4-BE49-F238E27FC236}">
                <a16:creationId xmlns:a16="http://schemas.microsoft.com/office/drawing/2014/main" id="{5D27BA76-7391-051F-CA6E-950E16CC3A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938" y="1594805"/>
            <a:ext cx="2682557" cy="278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8" descr="PrisonTBRussia">
            <a:extLst>
              <a:ext uri="{FF2B5EF4-FFF2-40B4-BE49-F238E27FC236}">
                <a16:creationId xmlns:a16="http://schemas.microsoft.com/office/drawing/2014/main" id="{2D1F29DC-0745-0366-A0FB-9107EEF92D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16409"/>
          <a:stretch>
            <a:fillRect/>
          </a:stretch>
        </p:blipFill>
        <p:spPr bwMode="auto">
          <a:xfrm>
            <a:off x="9192250" y="4335369"/>
            <a:ext cx="3006101" cy="216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0233437"/>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07798-894A-F694-8A6F-E9DD57BE67D4}"/>
              </a:ext>
            </a:extLst>
          </p:cNvPr>
          <p:cNvSpPr>
            <a:spLocks noGrp="1"/>
          </p:cNvSpPr>
          <p:nvPr>
            <p:ph type="title"/>
          </p:nvPr>
        </p:nvSpPr>
        <p:spPr>
          <a:xfrm>
            <a:off x="243682" y="457200"/>
            <a:ext cx="3682276" cy="864704"/>
          </a:xfrm>
        </p:spPr>
        <p:txBody>
          <a:bodyPr anchor="t">
            <a:normAutofit/>
          </a:bodyPr>
          <a:lstStyle/>
          <a:p>
            <a:r>
              <a:rPr lang="en-US" sz="4000" dirty="0"/>
              <a:t>Social Justice</a:t>
            </a:r>
          </a:p>
        </p:txBody>
      </p:sp>
      <p:sp>
        <p:nvSpPr>
          <p:cNvPr id="4" name="Text Placeholder 3">
            <a:extLst>
              <a:ext uri="{FF2B5EF4-FFF2-40B4-BE49-F238E27FC236}">
                <a16:creationId xmlns:a16="http://schemas.microsoft.com/office/drawing/2014/main" id="{F06DB8B2-7522-7853-FB65-48C0B9C4FE3F}"/>
              </a:ext>
            </a:extLst>
          </p:cNvPr>
          <p:cNvSpPr>
            <a:spLocks noGrp="1"/>
          </p:cNvSpPr>
          <p:nvPr>
            <p:ph type="body" sz="half" idx="2"/>
          </p:nvPr>
        </p:nvSpPr>
        <p:spPr>
          <a:xfrm>
            <a:off x="4248978" y="700709"/>
            <a:ext cx="7459318" cy="5486400"/>
          </a:xfrm>
        </p:spPr>
        <p:txBody>
          <a:bodyPr>
            <a:normAutofit/>
          </a:bodyPr>
          <a:lstStyle/>
          <a:p>
            <a:pPr>
              <a:lnSpc>
                <a:spcPct val="120000"/>
              </a:lnSpc>
              <a:spcAft>
                <a:spcPts val="1200"/>
              </a:spcAft>
            </a:pPr>
            <a:r>
              <a:rPr lang="en-US" sz="2800" dirty="0">
                <a:solidFill>
                  <a:srgbClr val="1C2956"/>
                </a:solidFill>
              </a:rPr>
              <a:t>Social justice is a fundamental principle of public health, </a:t>
            </a:r>
          </a:p>
          <a:p>
            <a:pPr>
              <a:lnSpc>
                <a:spcPct val="120000"/>
              </a:lnSpc>
              <a:spcAft>
                <a:spcPts val="1200"/>
              </a:spcAft>
            </a:pPr>
            <a:r>
              <a:rPr lang="en-US" sz="2800" b="1" dirty="0">
                <a:solidFill>
                  <a:srgbClr val="1C2956"/>
                </a:solidFill>
              </a:rPr>
              <a:t>focuses</a:t>
            </a:r>
            <a:r>
              <a:rPr lang="en-US" sz="2800" dirty="0">
                <a:solidFill>
                  <a:srgbClr val="1C2956"/>
                </a:solidFill>
              </a:rPr>
              <a:t> on protecting and improving the health of populations. </a:t>
            </a:r>
          </a:p>
          <a:p>
            <a:pPr>
              <a:lnSpc>
                <a:spcPct val="120000"/>
              </a:lnSpc>
              <a:spcAft>
                <a:spcPts val="1200"/>
              </a:spcAft>
            </a:pPr>
            <a:r>
              <a:rPr lang="en-US" sz="2800" dirty="0">
                <a:solidFill>
                  <a:srgbClr val="1C2956"/>
                </a:solidFill>
              </a:rPr>
              <a:t>Social determinants of health, significantly impact health outcomes. </a:t>
            </a:r>
          </a:p>
          <a:p>
            <a:pPr>
              <a:lnSpc>
                <a:spcPct val="120000"/>
              </a:lnSpc>
              <a:spcAft>
                <a:spcPts val="1200"/>
              </a:spcAft>
            </a:pPr>
            <a:r>
              <a:rPr lang="en-US" sz="2800" dirty="0">
                <a:solidFill>
                  <a:srgbClr val="1C2956"/>
                </a:solidFill>
              </a:rPr>
              <a:t>Therefore, addressing social injustices is crucial for achieving optimal public health. </a:t>
            </a:r>
          </a:p>
          <a:p>
            <a:endParaRPr lang="en-US" sz="2800" dirty="0">
              <a:solidFill>
                <a:srgbClr val="1C2956"/>
              </a:solidFill>
            </a:endParaRPr>
          </a:p>
        </p:txBody>
      </p:sp>
      <p:sp>
        <p:nvSpPr>
          <p:cNvPr id="5" name="Slide Number Placeholder 4">
            <a:extLst>
              <a:ext uri="{FF2B5EF4-FFF2-40B4-BE49-F238E27FC236}">
                <a16:creationId xmlns:a16="http://schemas.microsoft.com/office/drawing/2014/main" id="{27D171E3-BBE9-AB2E-1963-076F0B0D7F58}"/>
              </a:ext>
            </a:extLst>
          </p:cNvPr>
          <p:cNvSpPr>
            <a:spLocks noGrp="1"/>
          </p:cNvSpPr>
          <p:nvPr>
            <p:ph type="sldNum" sz="quarter" idx="12"/>
          </p:nvPr>
        </p:nvSpPr>
        <p:spPr/>
        <p:txBody>
          <a:bodyPr/>
          <a:lstStyle/>
          <a:p>
            <a:fld id="{93424B46-88B0-F54F-971F-2168E11F14B4}" type="slidenum">
              <a:rPr lang="en-US" smtClean="0"/>
              <a:pPr/>
              <a:t>23</a:t>
            </a:fld>
            <a:endParaRPr lang="en-US" dirty="0"/>
          </a:p>
        </p:txBody>
      </p:sp>
      <p:pic>
        <p:nvPicPr>
          <p:cNvPr id="12" name="Content Placeholder 11" descr="A picture containing company name">
            <a:extLst>
              <a:ext uri="{FF2B5EF4-FFF2-40B4-BE49-F238E27FC236}">
                <a16:creationId xmlns:a16="http://schemas.microsoft.com/office/drawing/2014/main" id="{FFC826A8-8DB3-139C-B166-94224FFE3F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396" y="2301534"/>
            <a:ext cx="3558848" cy="3086367"/>
          </a:xfrm>
          <a:prstGeom prst="rect">
            <a:avLst/>
          </a:prstGeom>
        </p:spPr>
      </p:pic>
      <p:sp>
        <p:nvSpPr>
          <p:cNvPr id="6" name="Subtitle 2">
            <a:extLst>
              <a:ext uri="{FF2B5EF4-FFF2-40B4-BE49-F238E27FC236}">
                <a16:creationId xmlns:a16="http://schemas.microsoft.com/office/drawing/2014/main" id="{A1D6DAD8-834A-7A80-5D54-A8C9EC4E2770}"/>
              </a:ext>
            </a:extLst>
          </p:cNvPr>
          <p:cNvSpPr txBox="1">
            <a:spLocks/>
          </p:cNvSpPr>
          <p:nvPr/>
        </p:nvSpPr>
        <p:spPr>
          <a:xfrm>
            <a:off x="4094921" y="5969491"/>
            <a:ext cx="7396369" cy="6044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rgbClr val="1C2956"/>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rgbClr val="1C2956"/>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rgbClr val="1C2956"/>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1C2956"/>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1C2956"/>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900"/>
              <a:t>Gostin LO, Powers M. What does social justice require for the public’s health? Public Health Ethics and Policy Imperatives. Health Aff (Millwood) 2006; 25(4):1053–60. </a:t>
            </a:r>
          </a:p>
          <a:p>
            <a:pPr marL="0" indent="0">
              <a:buNone/>
            </a:pPr>
            <a:r>
              <a:rPr lang="en-US" sz="900"/>
              <a:t>Slide from presentation given by Erin Corriveau, MD, MPH in July 2024 at a TB Intensive, </a:t>
            </a:r>
            <a:r>
              <a:rPr lang="en-US" sz="900" i="1"/>
              <a:t>A Discussion of Ethics in TB Care </a:t>
            </a:r>
          </a:p>
          <a:p>
            <a:pPr marL="0" indent="0">
              <a:buNone/>
            </a:pPr>
            <a:endParaRPr lang="en-US" sz="900" dirty="0"/>
          </a:p>
        </p:txBody>
      </p:sp>
    </p:spTree>
    <p:extLst>
      <p:ext uri="{BB962C8B-B14F-4D97-AF65-F5344CB8AC3E}">
        <p14:creationId xmlns:p14="http://schemas.microsoft.com/office/powerpoint/2010/main" val="25351959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E412-FEAD-7BE6-C75B-F0678BAB7F24}"/>
              </a:ext>
            </a:extLst>
          </p:cNvPr>
          <p:cNvSpPr>
            <a:spLocks noGrp="1"/>
          </p:cNvSpPr>
          <p:nvPr>
            <p:ph type="title"/>
          </p:nvPr>
        </p:nvSpPr>
        <p:spPr>
          <a:xfrm>
            <a:off x="152241" y="172720"/>
            <a:ext cx="4018121" cy="1188720"/>
          </a:xfrm>
        </p:spPr>
        <p:txBody>
          <a:bodyPr anchor="ctr">
            <a:normAutofit/>
          </a:bodyPr>
          <a:lstStyle/>
          <a:p>
            <a:r>
              <a:rPr lang="en-US" dirty="0"/>
              <a:t>SOCIAL JUSTICE</a:t>
            </a:r>
          </a:p>
        </p:txBody>
      </p:sp>
      <p:sp>
        <p:nvSpPr>
          <p:cNvPr id="5" name="Slide Number Placeholder 4">
            <a:extLst>
              <a:ext uri="{FF2B5EF4-FFF2-40B4-BE49-F238E27FC236}">
                <a16:creationId xmlns:a16="http://schemas.microsoft.com/office/drawing/2014/main" id="{991F3F35-956B-A2F0-9832-BCDE8C156870}"/>
              </a:ext>
            </a:extLst>
          </p:cNvPr>
          <p:cNvSpPr>
            <a:spLocks noGrp="1"/>
          </p:cNvSpPr>
          <p:nvPr>
            <p:ph type="sldNum" sz="quarter" idx="12"/>
          </p:nvPr>
        </p:nvSpPr>
        <p:spPr/>
        <p:txBody>
          <a:bodyPr/>
          <a:lstStyle/>
          <a:p>
            <a:fld id="{93424B46-88B0-F54F-971F-2168E11F14B4}" type="slidenum">
              <a:rPr lang="en-US" smtClean="0"/>
              <a:pPr/>
              <a:t>24</a:t>
            </a:fld>
            <a:endParaRPr lang="en-US"/>
          </a:p>
        </p:txBody>
      </p:sp>
      <p:sp>
        <p:nvSpPr>
          <p:cNvPr id="6" name="Title 1">
            <a:extLst>
              <a:ext uri="{FF2B5EF4-FFF2-40B4-BE49-F238E27FC236}">
                <a16:creationId xmlns:a16="http://schemas.microsoft.com/office/drawing/2014/main" id="{3314C8D4-A63F-6970-08C3-E1F7EA734DDE}"/>
              </a:ext>
            </a:extLst>
          </p:cNvPr>
          <p:cNvSpPr>
            <a:spLocks noGrp="1"/>
          </p:cNvSpPr>
          <p:nvPr>
            <p:ph idx="1"/>
          </p:nvPr>
        </p:nvSpPr>
        <p:spPr>
          <a:xfrm>
            <a:off x="4170363" y="987425"/>
            <a:ext cx="7185025" cy="4873625"/>
          </a:xfrm>
        </p:spPr>
        <p:txBody>
          <a:bodyPr>
            <a:noAutofit/>
          </a:bodyPr>
          <a:lstStyle/>
          <a:p>
            <a:pPr>
              <a:lnSpc>
                <a:spcPct val="120000"/>
              </a:lnSpc>
              <a:spcAft>
                <a:spcPts val="1200"/>
              </a:spcAft>
            </a:pPr>
            <a:r>
              <a:rPr lang="en-US" sz="2400" dirty="0">
                <a:solidFill>
                  <a:srgbClr val="002060"/>
                </a:solidFill>
              </a:rPr>
              <a:t>Concerned with inequalities and with the fair distribution of advantages and burdens among people </a:t>
            </a:r>
          </a:p>
          <a:p>
            <a:pPr>
              <a:lnSpc>
                <a:spcPct val="120000"/>
              </a:lnSpc>
              <a:spcAft>
                <a:spcPts val="1200"/>
              </a:spcAft>
            </a:pPr>
            <a:r>
              <a:rPr lang="en-US" sz="2400" dirty="0">
                <a:solidFill>
                  <a:srgbClr val="002060"/>
                </a:solidFill>
              </a:rPr>
              <a:t>Social inequalities drive TB, and TB drives many people deeper into poverty. </a:t>
            </a:r>
          </a:p>
          <a:p>
            <a:pPr>
              <a:lnSpc>
                <a:spcPct val="120000"/>
              </a:lnSpc>
              <a:spcAft>
                <a:spcPts val="1200"/>
              </a:spcAft>
            </a:pPr>
            <a:r>
              <a:rPr lang="en-US" sz="2400" dirty="0">
                <a:solidFill>
                  <a:srgbClr val="002060"/>
                </a:solidFill>
              </a:rPr>
              <a:t>Ending TB and addressing social determinants of health are interdependent. </a:t>
            </a:r>
            <a:br>
              <a:rPr lang="en-US" sz="2400" dirty="0">
                <a:solidFill>
                  <a:srgbClr val="002060"/>
                </a:solidFill>
              </a:rPr>
            </a:br>
            <a:br>
              <a:rPr lang="en-US" sz="2400" dirty="0">
                <a:solidFill>
                  <a:srgbClr val="002060"/>
                </a:solidFill>
              </a:rPr>
            </a:br>
            <a:r>
              <a:rPr lang="en-US" sz="2400" dirty="0">
                <a:solidFill>
                  <a:srgbClr val="002060"/>
                </a:solidFill>
              </a:rPr>
              <a:t>	</a:t>
            </a:r>
          </a:p>
        </p:txBody>
      </p:sp>
      <p:pic>
        <p:nvPicPr>
          <p:cNvPr id="3074" name="Picture 2" descr="Social Justice Is a Public Health ...">
            <a:extLst>
              <a:ext uri="{FF2B5EF4-FFF2-40B4-BE49-F238E27FC236}">
                <a16:creationId xmlns:a16="http://schemas.microsoft.com/office/drawing/2014/main" id="{FCDF316D-3C0D-7208-6E4A-D3F13C2DE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 y="1839685"/>
            <a:ext cx="3725634" cy="21880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448D761-9FF6-4BBB-C72B-79A004D3E375}"/>
              </a:ext>
            </a:extLst>
          </p:cNvPr>
          <p:cNvSpPr txBox="1"/>
          <p:nvPr/>
        </p:nvSpPr>
        <p:spPr>
          <a:xfrm>
            <a:off x="4671694" y="6356350"/>
            <a:ext cx="6382385" cy="261610"/>
          </a:xfrm>
          <a:prstGeom prst="rect">
            <a:avLst/>
          </a:prstGeom>
          <a:noFill/>
        </p:spPr>
        <p:txBody>
          <a:bodyPr wrap="square">
            <a:spAutoFit/>
          </a:bodyPr>
          <a:lstStyle/>
          <a:p>
            <a:r>
              <a:rPr lang="en-US" sz="1100"/>
              <a:t>https://journalofethics.ama-assn.org/article/call-service-social-justice-public-health-issue/2014-09</a:t>
            </a:r>
          </a:p>
        </p:txBody>
      </p:sp>
    </p:spTree>
    <p:extLst>
      <p:ext uri="{BB962C8B-B14F-4D97-AF65-F5344CB8AC3E}">
        <p14:creationId xmlns:p14="http://schemas.microsoft.com/office/powerpoint/2010/main" val="1296118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90F93-B971-0AAF-3BB5-CCA85F4560F1}"/>
              </a:ext>
            </a:extLst>
          </p:cNvPr>
          <p:cNvSpPr>
            <a:spLocks noGrp="1"/>
          </p:cNvSpPr>
          <p:nvPr>
            <p:ph type="title"/>
          </p:nvPr>
        </p:nvSpPr>
        <p:spPr>
          <a:xfrm>
            <a:off x="243683" y="223631"/>
            <a:ext cx="3682276" cy="1600200"/>
          </a:xfrm>
        </p:spPr>
        <p:txBody>
          <a:bodyPr anchor="ctr"/>
          <a:lstStyle/>
          <a:p>
            <a:r>
              <a:rPr lang="en-US" dirty="0"/>
              <a:t>Role of Social Justice in Public Health</a:t>
            </a:r>
          </a:p>
        </p:txBody>
      </p:sp>
      <p:sp>
        <p:nvSpPr>
          <p:cNvPr id="4" name="Text Placeholder 3">
            <a:extLst>
              <a:ext uri="{FF2B5EF4-FFF2-40B4-BE49-F238E27FC236}">
                <a16:creationId xmlns:a16="http://schemas.microsoft.com/office/drawing/2014/main" id="{2914B1B8-8703-C6BD-C81A-582F9599CD2F}"/>
              </a:ext>
            </a:extLst>
          </p:cNvPr>
          <p:cNvSpPr>
            <a:spLocks noGrp="1"/>
          </p:cNvSpPr>
          <p:nvPr>
            <p:ph type="body" sz="half" idx="2"/>
          </p:nvPr>
        </p:nvSpPr>
        <p:spPr>
          <a:xfrm>
            <a:off x="4375530" y="608771"/>
            <a:ext cx="7369865" cy="5640457"/>
          </a:xfrm>
        </p:spPr>
        <p:txBody>
          <a:bodyPr anchor="ctr">
            <a:normAutofit/>
          </a:bodyPr>
          <a:lstStyle/>
          <a:p>
            <a:pPr lvl="0" eaLnBrk="0" fontAlgn="base" hangingPunct="0">
              <a:lnSpc>
                <a:spcPct val="100000"/>
              </a:lnSpc>
              <a:spcBef>
                <a:spcPct val="0"/>
              </a:spcBef>
              <a:spcAft>
                <a:spcPct val="0"/>
              </a:spcAft>
            </a:pPr>
            <a:r>
              <a:rPr lang="en-US" altLang="en-US" sz="2800" b="1" dirty="0">
                <a:solidFill>
                  <a:srgbClr val="1C2956"/>
                </a:solidFill>
                <a:latin typeface="Proxima Nova" panose="02000506030000020004"/>
              </a:rPr>
              <a:t>Identifying and addressing health inequities:</a:t>
            </a:r>
          </a:p>
          <a:p>
            <a:pPr lvl="0" eaLnBrk="0" fontAlgn="base" hangingPunct="0">
              <a:lnSpc>
                <a:spcPct val="100000"/>
              </a:lnSpc>
              <a:spcBef>
                <a:spcPct val="0"/>
              </a:spcBef>
              <a:spcAft>
                <a:spcPct val="0"/>
              </a:spcAft>
            </a:pPr>
            <a:endParaRPr lang="en-US" altLang="en-US" sz="2800" dirty="0">
              <a:solidFill>
                <a:srgbClr val="001D35"/>
              </a:solidFill>
              <a:latin typeface="Proxima Nova" panose="02000506030000020004"/>
              <a:hlinkClick r:id="rId2"/>
            </a:endParaRPr>
          </a:p>
          <a:p>
            <a:pPr lvl="0" eaLnBrk="0" fontAlgn="base" hangingPunct="0">
              <a:lnSpc>
                <a:spcPct val="100000"/>
              </a:lnSpc>
              <a:spcBef>
                <a:spcPct val="0"/>
              </a:spcBef>
              <a:spcAft>
                <a:spcPct val="0"/>
              </a:spcAft>
            </a:pPr>
            <a:r>
              <a:rPr lang="en-US" altLang="en-US" sz="2800" dirty="0">
                <a:solidFill>
                  <a:srgbClr val="545D7E"/>
                </a:solidFill>
                <a:latin typeface="Proxima Nova" panose="02000506030000020004"/>
              </a:rPr>
              <a:t>Recognizing and challenging systemic inequalities that disproportionately affect marginalized communities. </a:t>
            </a:r>
            <a:endParaRPr lang="en-US" sz="2800" dirty="0">
              <a:latin typeface="Proxima Nova" panose="02000506030000020004"/>
            </a:endParaRPr>
          </a:p>
        </p:txBody>
      </p:sp>
      <p:sp>
        <p:nvSpPr>
          <p:cNvPr id="5" name="Slide Number Placeholder 4">
            <a:extLst>
              <a:ext uri="{FF2B5EF4-FFF2-40B4-BE49-F238E27FC236}">
                <a16:creationId xmlns:a16="http://schemas.microsoft.com/office/drawing/2014/main" id="{DE172BA5-2381-7C00-2AA6-2E37486B9FE8}"/>
              </a:ext>
            </a:extLst>
          </p:cNvPr>
          <p:cNvSpPr>
            <a:spLocks noGrp="1"/>
          </p:cNvSpPr>
          <p:nvPr>
            <p:ph type="sldNum" sz="quarter" idx="12"/>
          </p:nvPr>
        </p:nvSpPr>
        <p:spPr/>
        <p:txBody>
          <a:bodyPr/>
          <a:lstStyle/>
          <a:p>
            <a:fld id="{93424B46-88B0-F54F-971F-2168E11F14B4}" type="slidenum">
              <a:rPr lang="en-US" smtClean="0"/>
              <a:pPr/>
              <a:t>25</a:t>
            </a:fld>
            <a:endParaRPr lang="en-US"/>
          </a:p>
        </p:txBody>
      </p:sp>
      <p:pic>
        <p:nvPicPr>
          <p:cNvPr id="1026" name="Picture 2" descr="7+ Hundred Health Care Inequity Royalty-Free Images, Stock Photos &amp;  Pictures | Shutterstock">
            <a:extLst>
              <a:ext uri="{FF2B5EF4-FFF2-40B4-BE49-F238E27FC236}">
                <a16:creationId xmlns:a16="http://schemas.microsoft.com/office/drawing/2014/main" id="{093E9431-6D5C-533B-5E86-5962486C9C7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771" b="8859"/>
          <a:stretch>
            <a:fillRect/>
          </a:stretch>
        </p:blipFill>
        <p:spPr bwMode="auto">
          <a:xfrm>
            <a:off x="182563" y="2528888"/>
            <a:ext cx="3743396" cy="2430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82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402B1A-E20E-514A-452F-446397873AD5}"/>
              </a:ext>
            </a:extLst>
          </p:cNvPr>
          <p:cNvSpPr>
            <a:spLocks noGrp="1"/>
          </p:cNvSpPr>
          <p:nvPr>
            <p:ph type="body" sz="half" idx="2"/>
          </p:nvPr>
        </p:nvSpPr>
        <p:spPr>
          <a:xfrm>
            <a:off x="4169464" y="626165"/>
            <a:ext cx="7379805" cy="5153439"/>
          </a:xfrm>
        </p:spPr>
        <p:txBody>
          <a:bodyPr anchor="ctr">
            <a:normAutofit/>
          </a:bodyPr>
          <a:lstStyle/>
          <a:p>
            <a:pPr lvl="0" eaLnBrk="0" fontAlgn="base" hangingPunct="0">
              <a:lnSpc>
                <a:spcPct val="100000"/>
              </a:lnSpc>
              <a:spcBef>
                <a:spcPct val="0"/>
              </a:spcBef>
              <a:spcAft>
                <a:spcPct val="0"/>
              </a:spcAft>
            </a:pPr>
            <a:r>
              <a:rPr lang="en-US" altLang="en-US" sz="2800" b="1" dirty="0">
                <a:solidFill>
                  <a:srgbClr val="1C2956"/>
                </a:solidFill>
                <a:latin typeface="Proxima Nova" panose="02000506030000020004"/>
              </a:rPr>
              <a:t>Promoting health equity:</a:t>
            </a:r>
          </a:p>
          <a:p>
            <a:pPr lvl="0" eaLnBrk="0" fontAlgn="base" hangingPunct="0">
              <a:lnSpc>
                <a:spcPct val="100000"/>
              </a:lnSpc>
              <a:spcBef>
                <a:spcPct val="0"/>
              </a:spcBef>
              <a:spcAft>
                <a:spcPct val="0"/>
              </a:spcAft>
            </a:pPr>
            <a:endParaRPr lang="en-US" altLang="en-US" sz="2800" dirty="0">
              <a:solidFill>
                <a:srgbClr val="1C2956"/>
              </a:solidFill>
              <a:latin typeface="Proxima Nova" panose="02000506030000020004"/>
            </a:endParaRPr>
          </a:p>
          <a:p>
            <a:pPr lvl="0" eaLnBrk="0" fontAlgn="base" hangingPunct="0">
              <a:lnSpc>
                <a:spcPct val="100000"/>
              </a:lnSpc>
              <a:spcBef>
                <a:spcPct val="0"/>
              </a:spcBef>
              <a:spcAft>
                <a:spcPct val="0"/>
              </a:spcAft>
            </a:pPr>
            <a:r>
              <a:rPr lang="en-US" altLang="en-US" sz="2800" dirty="0">
                <a:solidFill>
                  <a:srgbClr val="1C2956"/>
                </a:solidFill>
                <a:latin typeface="Proxima Nova" panose="02000506030000020004"/>
              </a:rPr>
              <a:t>Ensuring that all people have equal access to healthcare, resources, and opportunities to improve their health. </a:t>
            </a:r>
          </a:p>
          <a:p>
            <a:endParaRPr lang="en-US" sz="2800" dirty="0">
              <a:latin typeface="Proxima Nova" panose="02000506030000020004"/>
            </a:endParaRPr>
          </a:p>
        </p:txBody>
      </p:sp>
      <p:sp>
        <p:nvSpPr>
          <p:cNvPr id="5" name="Slide Number Placeholder 4">
            <a:extLst>
              <a:ext uri="{FF2B5EF4-FFF2-40B4-BE49-F238E27FC236}">
                <a16:creationId xmlns:a16="http://schemas.microsoft.com/office/drawing/2014/main" id="{C817F50F-7BAF-C915-0AED-2646B7ACD0D6}"/>
              </a:ext>
            </a:extLst>
          </p:cNvPr>
          <p:cNvSpPr>
            <a:spLocks noGrp="1"/>
          </p:cNvSpPr>
          <p:nvPr>
            <p:ph type="sldNum" sz="quarter" idx="12"/>
          </p:nvPr>
        </p:nvSpPr>
        <p:spPr/>
        <p:txBody>
          <a:bodyPr/>
          <a:lstStyle/>
          <a:p>
            <a:fld id="{93424B46-88B0-F54F-971F-2168E11F14B4}" type="slidenum">
              <a:rPr lang="en-US" smtClean="0"/>
              <a:pPr/>
              <a:t>26</a:t>
            </a:fld>
            <a:endParaRPr lang="en-US"/>
          </a:p>
        </p:txBody>
      </p:sp>
      <p:sp>
        <p:nvSpPr>
          <p:cNvPr id="6" name="Title 1">
            <a:extLst>
              <a:ext uri="{FF2B5EF4-FFF2-40B4-BE49-F238E27FC236}">
                <a16:creationId xmlns:a16="http://schemas.microsoft.com/office/drawing/2014/main" id="{0322CF48-581B-5DC4-95C9-6D5EF7A00D65}"/>
              </a:ext>
            </a:extLst>
          </p:cNvPr>
          <p:cNvSpPr>
            <a:spLocks noGrp="1"/>
          </p:cNvSpPr>
          <p:nvPr>
            <p:ph type="title"/>
          </p:nvPr>
        </p:nvSpPr>
        <p:spPr>
          <a:xfrm>
            <a:off x="244475" y="457200"/>
            <a:ext cx="3681413" cy="1600200"/>
          </a:xfrm>
        </p:spPr>
        <p:txBody>
          <a:bodyPr anchor="ctr"/>
          <a:lstStyle/>
          <a:p>
            <a:r>
              <a:rPr lang="en-US" dirty="0"/>
              <a:t>Role of Social Justice in Public Health</a:t>
            </a:r>
          </a:p>
        </p:txBody>
      </p:sp>
      <p:pic>
        <p:nvPicPr>
          <p:cNvPr id="2050" name="Picture 2" descr="Health Equity Is Not Health Equality">
            <a:extLst>
              <a:ext uri="{FF2B5EF4-FFF2-40B4-BE49-F238E27FC236}">
                <a16:creationId xmlns:a16="http://schemas.microsoft.com/office/drawing/2014/main" id="{ABE8DC1E-0BE4-B066-BFFE-A4BB81CB56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808" y="2852530"/>
            <a:ext cx="3885190" cy="2027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385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DAF388-DD9E-D145-2CF5-C9932A8A858A}"/>
              </a:ext>
            </a:extLst>
          </p:cNvPr>
          <p:cNvSpPr>
            <a:spLocks noGrp="1"/>
          </p:cNvSpPr>
          <p:nvPr>
            <p:ph type="body" sz="half" idx="2"/>
          </p:nvPr>
        </p:nvSpPr>
        <p:spPr>
          <a:xfrm>
            <a:off x="4373217" y="1038639"/>
            <a:ext cx="6375955" cy="5070061"/>
          </a:xfrm>
        </p:spPr>
        <p:txBody>
          <a:bodyPr anchor="ctr">
            <a:normAutofit/>
          </a:bodyPr>
          <a:lstStyle/>
          <a:p>
            <a:pPr lvl="0" eaLnBrk="0" fontAlgn="base" hangingPunct="0">
              <a:lnSpc>
                <a:spcPct val="100000"/>
              </a:lnSpc>
              <a:spcBef>
                <a:spcPct val="0"/>
              </a:spcBef>
              <a:spcAft>
                <a:spcPct val="0"/>
              </a:spcAft>
            </a:pPr>
            <a:r>
              <a:rPr lang="en-US" altLang="en-US" sz="2800" b="1" dirty="0">
                <a:solidFill>
                  <a:srgbClr val="1C2956"/>
                </a:solidFill>
                <a:latin typeface="Proxima Nova" panose="02000506030000020004"/>
              </a:rPr>
              <a:t>Advocating for policy changes:</a:t>
            </a:r>
          </a:p>
          <a:p>
            <a:pPr lvl="0" eaLnBrk="0" fontAlgn="base" hangingPunct="0">
              <a:lnSpc>
                <a:spcPct val="100000"/>
              </a:lnSpc>
              <a:spcBef>
                <a:spcPct val="0"/>
              </a:spcBef>
              <a:spcAft>
                <a:spcPct val="0"/>
              </a:spcAft>
            </a:pPr>
            <a:endParaRPr lang="en-US" altLang="en-US" sz="2800" dirty="0">
              <a:solidFill>
                <a:srgbClr val="1C2956"/>
              </a:solidFill>
              <a:latin typeface="Proxima Nova" panose="02000506030000020004"/>
            </a:endParaRPr>
          </a:p>
          <a:p>
            <a:pPr lvl="0" eaLnBrk="0" fontAlgn="base" hangingPunct="0">
              <a:lnSpc>
                <a:spcPct val="100000"/>
              </a:lnSpc>
              <a:spcBef>
                <a:spcPct val="0"/>
              </a:spcBef>
              <a:spcAft>
                <a:spcPct val="0"/>
              </a:spcAft>
            </a:pPr>
            <a:r>
              <a:rPr lang="en-US" altLang="en-US" sz="2800" dirty="0">
                <a:solidFill>
                  <a:srgbClr val="1C2956"/>
                </a:solidFill>
                <a:latin typeface="Proxima Nova" panose="02000506030000020004"/>
              </a:rPr>
              <a:t>Influencing policies and regulations that support social justice and improve health outcomes for vulnerable populations. </a:t>
            </a:r>
          </a:p>
          <a:p>
            <a:endParaRPr lang="en-US" sz="2800" dirty="0">
              <a:solidFill>
                <a:srgbClr val="1C2956"/>
              </a:solidFill>
              <a:latin typeface="Proxima Nova" panose="02000506030000020004"/>
            </a:endParaRPr>
          </a:p>
        </p:txBody>
      </p:sp>
      <p:sp>
        <p:nvSpPr>
          <p:cNvPr id="5" name="Slide Number Placeholder 4">
            <a:extLst>
              <a:ext uri="{FF2B5EF4-FFF2-40B4-BE49-F238E27FC236}">
                <a16:creationId xmlns:a16="http://schemas.microsoft.com/office/drawing/2014/main" id="{53D6475D-5A9A-7B7E-6A96-C540FCA1A421}"/>
              </a:ext>
            </a:extLst>
          </p:cNvPr>
          <p:cNvSpPr>
            <a:spLocks noGrp="1"/>
          </p:cNvSpPr>
          <p:nvPr>
            <p:ph type="sldNum" sz="quarter" idx="12"/>
          </p:nvPr>
        </p:nvSpPr>
        <p:spPr/>
        <p:txBody>
          <a:bodyPr/>
          <a:lstStyle/>
          <a:p>
            <a:fld id="{93424B46-88B0-F54F-971F-2168E11F14B4}" type="slidenum">
              <a:rPr lang="en-US" smtClean="0"/>
              <a:pPr/>
              <a:t>27</a:t>
            </a:fld>
            <a:endParaRPr lang="en-US"/>
          </a:p>
        </p:txBody>
      </p:sp>
      <p:sp>
        <p:nvSpPr>
          <p:cNvPr id="6" name="Title 1">
            <a:extLst>
              <a:ext uri="{FF2B5EF4-FFF2-40B4-BE49-F238E27FC236}">
                <a16:creationId xmlns:a16="http://schemas.microsoft.com/office/drawing/2014/main" id="{FC99DF77-C81E-A03F-30EB-15AF901EF3AA}"/>
              </a:ext>
            </a:extLst>
          </p:cNvPr>
          <p:cNvSpPr>
            <a:spLocks noGrp="1"/>
          </p:cNvSpPr>
          <p:nvPr>
            <p:ph type="title"/>
          </p:nvPr>
        </p:nvSpPr>
        <p:spPr>
          <a:xfrm>
            <a:off x="244475" y="457200"/>
            <a:ext cx="3681413" cy="1600200"/>
          </a:xfrm>
        </p:spPr>
        <p:txBody>
          <a:bodyPr anchor="ctr"/>
          <a:lstStyle/>
          <a:p>
            <a:r>
              <a:rPr lang="en-US" dirty="0"/>
              <a:t>Role of Social Justice in Public Health</a:t>
            </a:r>
          </a:p>
        </p:txBody>
      </p:sp>
      <p:pic>
        <p:nvPicPr>
          <p:cNvPr id="3074" name="Picture 2" descr="Legislative Action Bridging Public Health and Clinical Health Care | ASTHO">
            <a:extLst>
              <a:ext uri="{FF2B5EF4-FFF2-40B4-BE49-F238E27FC236}">
                <a16:creationId xmlns:a16="http://schemas.microsoft.com/office/drawing/2014/main" id="{F713A4E2-64A9-FD30-BB90-C8601BEEF0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513" y="2476290"/>
            <a:ext cx="3762375" cy="2324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318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6613F7-2730-A05B-04AF-D00BF5DB2D24}"/>
              </a:ext>
            </a:extLst>
          </p:cNvPr>
          <p:cNvSpPr>
            <a:spLocks noGrp="1"/>
          </p:cNvSpPr>
          <p:nvPr>
            <p:ph type="body" sz="half" idx="2"/>
          </p:nvPr>
        </p:nvSpPr>
        <p:spPr>
          <a:xfrm>
            <a:off x="4432851" y="479597"/>
            <a:ext cx="7424531" cy="5811873"/>
          </a:xfrm>
        </p:spPr>
        <p:txBody>
          <a:bodyPr anchor="ctr">
            <a:normAutofit/>
          </a:bodyPr>
          <a:lstStyle/>
          <a:p>
            <a:pPr lvl="0" eaLnBrk="0" fontAlgn="base" hangingPunct="0">
              <a:lnSpc>
                <a:spcPct val="100000"/>
              </a:lnSpc>
              <a:spcBef>
                <a:spcPct val="0"/>
              </a:spcBef>
              <a:spcAft>
                <a:spcPct val="0"/>
              </a:spcAft>
            </a:pPr>
            <a:r>
              <a:rPr lang="en-US" altLang="en-US" sz="2800" b="1" dirty="0">
                <a:solidFill>
                  <a:srgbClr val="1C2956"/>
                </a:solidFill>
                <a:latin typeface="Proxima Nova" panose="02000506030000020004"/>
              </a:rPr>
              <a:t>Empowering communities:</a:t>
            </a:r>
          </a:p>
          <a:p>
            <a:pPr lvl="0" eaLnBrk="0" fontAlgn="base" hangingPunct="0">
              <a:lnSpc>
                <a:spcPct val="100000"/>
              </a:lnSpc>
              <a:spcBef>
                <a:spcPct val="0"/>
              </a:spcBef>
              <a:spcAft>
                <a:spcPct val="0"/>
              </a:spcAft>
            </a:pPr>
            <a:endParaRPr lang="en-US" altLang="en-US" sz="2800" dirty="0">
              <a:solidFill>
                <a:srgbClr val="1C2956"/>
              </a:solidFill>
              <a:latin typeface="Proxima Nova" panose="02000506030000020004"/>
            </a:endParaRPr>
          </a:p>
          <a:p>
            <a:pPr lvl="0" eaLnBrk="0" fontAlgn="base" hangingPunct="0">
              <a:lnSpc>
                <a:spcPct val="100000"/>
              </a:lnSpc>
              <a:spcBef>
                <a:spcPct val="0"/>
              </a:spcBef>
              <a:spcAft>
                <a:spcPct val="0"/>
              </a:spcAft>
            </a:pPr>
            <a:r>
              <a:rPr lang="en-US" altLang="en-US" sz="2800" dirty="0">
                <a:solidFill>
                  <a:srgbClr val="1C2956"/>
                </a:solidFill>
                <a:latin typeface="Proxima Nova" panose="02000506030000020004"/>
              </a:rPr>
              <a:t>Collaborating with communities to develop culturally appropriate and community-driven interventions that address their health needs. </a:t>
            </a:r>
          </a:p>
          <a:p>
            <a:endParaRPr lang="en-US" sz="2800" dirty="0">
              <a:solidFill>
                <a:srgbClr val="1C2956"/>
              </a:solidFill>
              <a:latin typeface="Proxima Nova" panose="02000506030000020004"/>
            </a:endParaRPr>
          </a:p>
        </p:txBody>
      </p:sp>
      <p:sp>
        <p:nvSpPr>
          <p:cNvPr id="5" name="Slide Number Placeholder 4">
            <a:extLst>
              <a:ext uri="{FF2B5EF4-FFF2-40B4-BE49-F238E27FC236}">
                <a16:creationId xmlns:a16="http://schemas.microsoft.com/office/drawing/2014/main" id="{83954B21-54D2-85CB-770C-ED24083ED5DC}"/>
              </a:ext>
            </a:extLst>
          </p:cNvPr>
          <p:cNvSpPr>
            <a:spLocks noGrp="1"/>
          </p:cNvSpPr>
          <p:nvPr>
            <p:ph type="sldNum" sz="quarter" idx="12"/>
          </p:nvPr>
        </p:nvSpPr>
        <p:spPr/>
        <p:txBody>
          <a:bodyPr/>
          <a:lstStyle/>
          <a:p>
            <a:fld id="{93424B46-88B0-F54F-971F-2168E11F14B4}" type="slidenum">
              <a:rPr lang="en-US" smtClean="0"/>
              <a:pPr/>
              <a:t>28</a:t>
            </a:fld>
            <a:endParaRPr lang="en-US"/>
          </a:p>
        </p:txBody>
      </p:sp>
      <p:sp>
        <p:nvSpPr>
          <p:cNvPr id="6" name="Title 1">
            <a:extLst>
              <a:ext uri="{FF2B5EF4-FFF2-40B4-BE49-F238E27FC236}">
                <a16:creationId xmlns:a16="http://schemas.microsoft.com/office/drawing/2014/main" id="{2E6E1E46-F196-C14B-CE3C-578215AFF2D3}"/>
              </a:ext>
            </a:extLst>
          </p:cNvPr>
          <p:cNvSpPr>
            <a:spLocks noGrp="1"/>
          </p:cNvSpPr>
          <p:nvPr>
            <p:ph type="title"/>
          </p:nvPr>
        </p:nvSpPr>
        <p:spPr>
          <a:xfrm>
            <a:off x="244475" y="457200"/>
            <a:ext cx="3681413" cy="1600200"/>
          </a:xfrm>
        </p:spPr>
        <p:txBody>
          <a:bodyPr anchor="ctr"/>
          <a:lstStyle/>
          <a:p>
            <a:r>
              <a:rPr lang="en-US" dirty="0"/>
              <a:t>Role of Social Justice in Public Health</a:t>
            </a:r>
          </a:p>
        </p:txBody>
      </p:sp>
      <p:pic>
        <p:nvPicPr>
          <p:cNvPr id="4098" name="Picture 2" descr="Neighborhood Programs &amp; Services">
            <a:extLst>
              <a:ext uri="{FF2B5EF4-FFF2-40B4-BE49-F238E27FC236}">
                <a16:creationId xmlns:a16="http://schemas.microsoft.com/office/drawing/2014/main" id="{1690043F-8653-8F9E-8858-26E7ACBE60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693" y="2599083"/>
            <a:ext cx="3773196" cy="193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392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3F87510-CC1C-E12A-A7A8-DDD01F178119}"/>
              </a:ext>
            </a:extLst>
          </p:cNvPr>
          <p:cNvSpPr>
            <a:spLocks noGrp="1"/>
          </p:cNvSpPr>
          <p:nvPr>
            <p:ph type="body" sz="half" idx="2"/>
          </p:nvPr>
        </p:nvSpPr>
        <p:spPr>
          <a:xfrm>
            <a:off x="4408004" y="1003852"/>
            <a:ext cx="6945796" cy="4999383"/>
          </a:xfrm>
        </p:spPr>
        <p:txBody>
          <a:bodyPr>
            <a:normAutofit/>
          </a:bodyPr>
          <a:lstStyle/>
          <a:p>
            <a:pPr lvl="0" eaLnBrk="0" fontAlgn="base" hangingPunct="0">
              <a:lnSpc>
                <a:spcPct val="100000"/>
              </a:lnSpc>
              <a:spcBef>
                <a:spcPct val="0"/>
              </a:spcBef>
              <a:spcAft>
                <a:spcPct val="0"/>
              </a:spcAft>
            </a:pPr>
            <a:r>
              <a:rPr lang="en-US" altLang="en-US" sz="2800" b="1" dirty="0">
                <a:solidFill>
                  <a:srgbClr val="1C2956"/>
                </a:solidFill>
                <a:latin typeface="Google Sans"/>
              </a:rPr>
              <a:t>Educating the public:</a:t>
            </a:r>
          </a:p>
          <a:p>
            <a:pPr lvl="0" eaLnBrk="0" fontAlgn="base" hangingPunct="0">
              <a:lnSpc>
                <a:spcPct val="100000"/>
              </a:lnSpc>
              <a:spcBef>
                <a:spcPct val="0"/>
              </a:spcBef>
              <a:spcAft>
                <a:spcPct val="0"/>
              </a:spcAft>
            </a:pPr>
            <a:endParaRPr lang="en-US" altLang="en-US" sz="2800" dirty="0">
              <a:solidFill>
                <a:srgbClr val="1C2956"/>
              </a:solidFill>
              <a:latin typeface="Google Sans"/>
            </a:endParaRPr>
          </a:p>
          <a:p>
            <a:pPr lvl="0" eaLnBrk="0" fontAlgn="base" hangingPunct="0">
              <a:lnSpc>
                <a:spcPct val="100000"/>
              </a:lnSpc>
              <a:spcBef>
                <a:spcPct val="0"/>
              </a:spcBef>
              <a:spcAft>
                <a:spcPct val="0"/>
              </a:spcAft>
            </a:pPr>
            <a:r>
              <a:rPr lang="en-US" altLang="en-US" sz="2800" dirty="0">
                <a:solidFill>
                  <a:srgbClr val="1C2956"/>
                </a:solidFill>
                <a:latin typeface="Google Sans"/>
              </a:rPr>
              <a:t>Raising awareness about social determinants of health and the importance of social justice for public health. </a:t>
            </a:r>
          </a:p>
          <a:p>
            <a:endParaRPr lang="en-US" sz="2800" dirty="0">
              <a:solidFill>
                <a:srgbClr val="1C2956"/>
              </a:solidFill>
            </a:endParaRPr>
          </a:p>
        </p:txBody>
      </p:sp>
      <p:sp>
        <p:nvSpPr>
          <p:cNvPr id="5" name="Slide Number Placeholder 4">
            <a:extLst>
              <a:ext uri="{FF2B5EF4-FFF2-40B4-BE49-F238E27FC236}">
                <a16:creationId xmlns:a16="http://schemas.microsoft.com/office/drawing/2014/main" id="{586A433B-13A7-CCC7-9745-8F36D25F8E3E}"/>
              </a:ext>
            </a:extLst>
          </p:cNvPr>
          <p:cNvSpPr>
            <a:spLocks noGrp="1"/>
          </p:cNvSpPr>
          <p:nvPr>
            <p:ph type="sldNum" sz="quarter" idx="12"/>
          </p:nvPr>
        </p:nvSpPr>
        <p:spPr/>
        <p:txBody>
          <a:bodyPr/>
          <a:lstStyle/>
          <a:p>
            <a:fld id="{93424B46-88B0-F54F-971F-2168E11F14B4}" type="slidenum">
              <a:rPr lang="en-US" smtClean="0"/>
              <a:pPr/>
              <a:t>29</a:t>
            </a:fld>
            <a:endParaRPr lang="en-US"/>
          </a:p>
        </p:txBody>
      </p:sp>
      <p:sp>
        <p:nvSpPr>
          <p:cNvPr id="6" name="Title 1">
            <a:extLst>
              <a:ext uri="{FF2B5EF4-FFF2-40B4-BE49-F238E27FC236}">
                <a16:creationId xmlns:a16="http://schemas.microsoft.com/office/drawing/2014/main" id="{FFABDB2A-E6BD-3BE9-1EAA-E594DC6841F3}"/>
              </a:ext>
            </a:extLst>
          </p:cNvPr>
          <p:cNvSpPr>
            <a:spLocks noGrp="1"/>
          </p:cNvSpPr>
          <p:nvPr>
            <p:ph type="title"/>
          </p:nvPr>
        </p:nvSpPr>
        <p:spPr>
          <a:xfrm>
            <a:off x="244475" y="457200"/>
            <a:ext cx="3681413" cy="1600200"/>
          </a:xfrm>
        </p:spPr>
        <p:txBody>
          <a:bodyPr anchor="ctr"/>
          <a:lstStyle/>
          <a:p>
            <a:r>
              <a:rPr lang="en-US" dirty="0"/>
              <a:t>Role of Social Justice in Public Health</a:t>
            </a:r>
          </a:p>
        </p:txBody>
      </p:sp>
      <p:pic>
        <p:nvPicPr>
          <p:cNvPr id="5122" name="Picture 2" descr="Image showing the 5 domains of the social determinants of health: 1) education access and quality, 2) healthcare access and quality, 3) neighborhood and built environment, 4) social and community context and 5) economic stability.">
            <a:extLst>
              <a:ext uri="{FF2B5EF4-FFF2-40B4-BE49-F238E27FC236}">
                <a16:creationId xmlns:a16="http://schemas.microsoft.com/office/drawing/2014/main" id="{758F5387-C178-2473-6306-7FB6BD69E95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924" y="2479814"/>
            <a:ext cx="3982513" cy="212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352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7369EF-3A96-3E4B-12B2-DCBAA22A44AC}"/>
              </a:ext>
            </a:extLst>
          </p:cNvPr>
          <p:cNvSpPr>
            <a:spLocks noGrp="1"/>
          </p:cNvSpPr>
          <p:nvPr>
            <p:ph type="sldNum" sz="quarter" idx="12"/>
          </p:nvPr>
        </p:nvSpPr>
        <p:spPr/>
        <p:txBody>
          <a:bodyPr/>
          <a:lstStyle/>
          <a:p>
            <a:fld id="{93424B46-88B0-F54F-971F-2168E11F14B4}" type="slidenum">
              <a:rPr lang="en-US" smtClean="0"/>
              <a:pPr/>
              <a:t>3</a:t>
            </a:fld>
            <a:endParaRPr lang="en-US"/>
          </a:p>
        </p:txBody>
      </p:sp>
      <p:sp>
        <p:nvSpPr>
          <p:cNvPr id="7" name="Title 2">
            <a:extLst>
              <a:ext uri="{FF2B5EF4-FFF2-40B4-BE49-F238E27FC236}">
                <a16:creationId xmlns:a16="http://schemas.microsoft.com/office/drawing/2014/main" id="{06FABCAE-5554-31BE-6843-1B0FADCD9099}"/>
              </a:ext>
            </a:extLst>
          </p:cNvPr>
          <p:cNvSpPr>
            <a:spLocks noGrp="1"/>
          </p:cNvSpPr>
          <p:nvPr>
            <p:ph type="title"/>
          </p:nvPr>
        </p:nvSpPr>
        <p:spPr>
          <a:xfrm>
            <a:off x="731520" y="320675"/>
            <a:ext cx="10515600" cy="1325563"/>
          </a:xfrm>
        </p:spPr>
        <p:txBody>
          <a:bodyPr>
            <a:normAutofit/>
          </a:bodyPr>
          <a:lstStyle/>
          <a:p>
            <a:r>
              <a:rPr lang="en-US" sz="4800" dirty="0"/>
              <a:t>Disclosures</a:t>
            </a:r>
          </a:p>
        </p:txBody>
      </p:sp>
      <p:sp>
        <p:nvSpPr>
          <p:cNvPr id="8" name="Text Placeholder 1">
            <a:extLst>
              <a:ext uri="{FF2B5EF4-FFF2-40B4-BE49-F238E27FC236}">
                <a16:creationId xmlns:a16="http://schemas.microsoft.com/office/drawing/2014/main" id="{20493ACC-54F4-122A-802A-D7EFB281A36D}"/>
              </a:ext>
            </a:extLst>
          </p:cNvPr>
          <p:cNvSpPr>
            <a:spLocks noGrp="1"/>
          </p:cNvSpPr>
          <p:nvPr>
            <p:ph sz="half" idx="2"/>
          </p:nvPr>
        </p:nvSpPr>
        <p:spPr>
          <a:xfrm>
            <a:off x="731520" y="2012569"/>
            <a:ext cx="10621962" cy="3830447"/>
          </a:xfrm>
        </p:spPr>
        <p:txBody>
          <a:bodyPr/>
          <a:lstStyle/>
          <a:p>
            <a:pPr marL="457200" indent="-457200">
              <a:spcAft>
                <a:spcPts val="1200"/>
              </a:spcAft>
              <a:buFont typeface="Arial" panose="020B0604020202020204" pitchFamily="34" charset="0"/>
              <a:buChar char="•"/>
              <a:defRPr/>
            </a:pPr>
            <a:r>
              <a:rPr lang="en-US" sz="2800" kern="0" dirty="0">
                <a:solidFill>
                  <a:schemeClr val="tx1"/>
                </a:solidFill>
                <a:latin typeface="Arial" panose="020B0604020202020204" pitchFamily="34" charset="0"/>
                <a:cs typeface="Arial" panose="020B0604020202020204" pitchFamily="34" charset="0"/>
              </a:rPr>
              <a:t>No conflict of interests</a:t>
            </a:r>
          </a:p>
          <a:p>
            <a:pPr marL="457200" indent="-457200">
              <a:spcAft>
                <a:spcPts val="1200"/>
              </a:spcAft>
              <a:buFont typeface="Arial" panose="020B0604020202020204" pitchFamily="34" charset="0"/>
              <a:buChar char="•"/>
              <a:defRPr/>
            </a:pPr>
            <a:r>
              <a:rPr lang="en-US" sz="2800" kern="0" dirty="0">
                <a:solidFill>
                  <a:schemeClr val="tx1"/>
                </a:solidFill>
                <a:latin typeface="Arial" panose="020B0604020202020204" pitchFamily="34" charset="0"/>
                <a:cs typeface="Arial" panose="020B0604020202020204" pitchFamily="34" charset="0"/>
              </a:rPr>
              <a:t>No relevant financial relationships with any commercial companies pertaining to this educational activity (or any other activity)</a:t>
            </a:r>
          </a:p>
          <a:p>
            <a:pPr marL="457200" indent="-457200">
              <a:buFont typeface="Arial" panose="020B0604020202020204" pitchFamily="34" charset="0"/>
              <a:buChar char="•"/>
            </a:pPr>
            <a:endParaRPr lang="en-US"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1254098"/>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617-B356-64F6-BC4C-761018C76806}"/>
              </a:ext>
            </a:extLst>
          </p:cNvPr>
          <p:cNvSpPr>
            <a:spLocks noGrp="1"/>
          </p:cNvSpPr>
          <p:nvPr>
            <p:ph type="title"/>
          </p:nvPr>
        </p:nvSpPr>
        <p:spPr>
          <a:xfrm>
            <a:off x="243682" y="457200"/>
            <a:ext cx="3682276" cy="751840"/>
          </a:xfrm>
        </p:spPr>
        <p:txBody>
          <a:bodyPr/>
          <a:lstStyle/>
          <a:p>
            <a:r>
              <a:rPr lang="en-US" dirty="0"/>
              <a:t>TB STIGMA</a:t>
            </a:r>
          </a:p>
        </p:txBody>
      </p:sp>
      <p:sp>
        <p:nvSpPr>
          <p:cNvPr id="4" name="Text Placeholder 3">
            <a:extLst>
              <a:ext uri="{FF2B5EF4-FFF2-40B4-BE49-F238E27FC236}">
                <a16:creationId xmlns:a16="http://schemas.microsoft.com/office/drawing/2014/main" id="{63BF8C87-06B5-B75B-87CD-2FA69A162719}"/>
              </a:ext>
            </a:extLst>
          </p:cNvPr>
          <p:cNvSpPr>
            <a:spLocks noGrp="1"/>
          </p:cNvSpPr>
          <p:nvPr>
            <p:ph type="body" sz="half" idx="2"/>
          </p:nvPr>
        </p:nvSpPr>
        <p:spPr>
          <a:xfrm>
            <a:off x="0" y="2030102"/>
            <a:ext cx="4066031" cy="3103459"/>
          </a:xfrm>
        </p:spPr>
        <p:txBody>
          <a:bodyPr>
            <a:normAutofit/>
          </a:bodyPr>
          <a:lstStyle/>
          <a:p>
            <a:r>
              <a:rPr lang="en-US" sz="2800" dirty="0"/>
              <a:t>Negative or discriminatory attitudes; </a:t>
            </a:r>
          </a:p>
          <a:p>
            <a:endParaRPr lang="en-US" sz="2800" dirty="0"/>
          </a:p>
          <a:p>
            <a:r>
              <a:rPr lang="en-US" sz="2800" dirty="0"/>
              <a:t>Negative and unfair beliefs</a:t>
            </a:r>
          </a:p>
          <a:p>
            <a:endParaRPr lang="en-US" sz="2800" dirty="0"/>
          </a:p>
        </p:txBody>
      </p:sp>
      <p:sp>
        <p:nvSpPr>
          <p:cNvPr id="5" name="Slide Number Placeholder 4">
            <a:extLst>
              <a:ext uri="{FF2B5EF4-FFF2-40B4-BE49-F238E27FC236}">
                <a16:creationId xmlns:a16="http://schemas.microsoft.com/office/drawing/2014/main" id="{11963254-EE1F-C167-44C8-5FE5182724DF}"/>
              </a:ext>
            </a:extLst>
          </p:cNvPr>
          <p:cNvSpPr>
            <a:spLocks noGrp="1"/>
          </p:cNvSpPr>
          <p:nvPr>
            <p:ph type="sldNum" sz="quarter" idx="12"/>
          </p:nvPr>
        </p:nvSpPr>
        <p:spPr/>
        <p:txBody>
          <a:bodyPr/>
          <a:lstStyle/>
          <a:p>
            <a:fld id="{93424B46-88B0-F54F-971F-2168E11F14B4}" type="slidenum">
              <a:rPr lang="en-US" smtClean="0"/>
              <a:pPr/>
              <a:t>30</a:t>
            </a:fld>
            <a:endParaRPr lang="en-US"/>
          </a:p>
        </p:txBody>
      </p:sp>
      <p:pic>
        <p:nvPicPr>
          <p:cNvPr id="6" name="Content Placeholder 4" descr="Diagram">
            <a:extLst>
              <a:ext uri="{FF2B5EF4-FFF2-40B4-BE49-F238E27FC236}">
                <a16:creationId xmlns:a16="http://schemas.microsoft.com/office/drawing/2014/main" id="{196F3404-F633-8CA6-B3E3-28FC0CB6E13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66032" y="883920"/>
            <a:ext cx="7607808" cy="5227769"/>
          </a:xfrm>
        </p:spPr>
      </p:pic>
    </p:spTree>
    <p:extLst>
      <p:ext uri="{BB962C8B-B14F-4D97-AF65-F5344CB8AC3E}">
        <p14:creationId xmlns:p14="http://schemas.microsoft.com/office/powerpoint/2010/main" val="12232852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5BC4-ECA7-44F3-D399-3DCA1BE27B7D}"/>
              </a:ext>
            </a:extLst>
          </p:cNvPr>
          <p:cNvSpPr>
            <a:spLocks noGrp="1"/>
          </p:cNvSpPr>
          <p:nvPr>
            <p:ph type="title"/>
          </p:nvPr>
        </p:nvSpPr>
        <p:spPr>
          <a:xfrm>
            <a:off x="198209" y="173935"/>
            <a:ext cx="3682276" cy="751840"/>
          </a:xfrm>
        </p:spPr>
        <p:txBody>
          <a:bodyPr/>
          <a:lstStyle/>
          <a:p>
            <a:pPr algn="ctr"/>
            <a:r>
              <a:rPr lang="en-US" dirty="0"/>
              <a:t>STIGMA</a:t>
            </a:r>
          </a:p>
        </p:txBody>
      </p:sp>
      <p:sp>
        <p:nvSpPr>
          <p:cNvPr id="5" name="Slide Number Placeholder 4">
            <a:extLst>
              <a:ext uri="{FF2B5EF4-FFF2-40B4-BE49-F238E27FC236}">
                <a16:creationId xmlns:a16="http://schemas.microsoft.com/office/drawing/2014/main" id="{8B290157-9B1B-4A48-F96F-F9F0DC768257}"/>
              </a:ext>
            </a:extLst>
          </p:cNvPr>
          <p:cNvSpPr>
            <a:spLocks noGrp="1"/>
          </p:cNvSpPr>
          <p:nvPr>
            <p:ph type="sldNum" sz="quarter" idx="12"/>
          </p:nvPr>
        </p:nvSpPr>
        <p:spPr/>
        <p:txBody>
          <a:bodyPr/>
          <a:lstStyle/>
          <a:p>
            <a:fld id="{93424B46-88B0-F54F-971F-2168E11F14B4}" type="slidenum">
              <a:rPr lang="en-US" smtClean="0"/>
              <a:pPr/>
              <a:t>31</a:t>
            </a:fld>
            <a:endParaRPr lang="en-US"/>
          </a:p>
        </p:txBody>
      </p:sp>
      <p:sp>
        <p:nvSpPr>
          <p:cNvPr id="7" name="Content Placeholder 1">
            <a:extLst>
              <a:ext uri="{FF2B5EF4-FFF2-40B4-BE49-F238E27FC236}">
                <a16:creationId xmlns:a16="http://schemas.microsoft.com/office/drawing/2014/main" id="{23299266-A89C-957D-74BD-6D6671CFC799}"/>
              </a:ext>
            </a:extLst>
          </p:cNvPr>
          <p:cNvSpPr>
            <a:spLocks noGrp="1"/>
          </p:cNvSpPr>
          <p:nvPr>
            <p:ph type="body" sz="half" idx="2"/>
          </p:nvPr>
        </p:nvSpPr>
        <p:spPr>
          <a:xfrm>
            <a:off x="4159526" y="327991"/>
            <a:ext cx="7692887" cy="5948570"/>
          </a:xfrm>
        </p:spPr>
        <p:txBody>
          <a:bodyPr>
            <a:noAutofit/>
          </a:bodyPr>
          <a:lstStyle/>
          <a:p>
            <a:pPr>
              <a:lnSpc>
                <a:spcPct val="150000"/>
              </a:lnSpc>
            </a:pPr>
            <a:r>
              <a:rPr lang="en-US" sz="2400" dirty="0">
                <a:solidFill>
                  <a:srgbClr val="1C2956"/>
                </a:solidFill>
                <a:latin typeface="Proxima Nova" panose="02000506030000020004"/>
              </a:rPr>
              <a:t>Prevents people with HIV and TB from:</a:t>
            </a:r>
          </a:p>
          <a:p>
            <a:pPr marL="800100" lvl="1" indent="-342900">
              <a:lnSpc>
                <a:spcPct val="150000"/>
              </a:lnSpc>
              <a:buFont typeface="Wingdings" panose="05000000000000000000" pitchFamily="2" charset="2"/>
              <a:buChar char="Ø"/>
            </a:pPr>
            <a:r>
              <a:rPr lang="en-US" sz="2400" dirty="0">
                <a:solidFill>
                  <a:srgbClr val="1C2956"/>
                </a:solidFill>
                <a:latin typeface="Proxima Nova" panose="02000506030000020004"/>
              </a:rPr>
              <a:t>accessing care</a:t>
            </a:r>
          </a:p>
          <a:p>
            <a:pPr marL="800100" lvl="1" indent="-342900">
              <a:lnSpc>
                <a:spcPct val="150000"/>
              </a:lnSpc>
              <a:buFont typeface="Wingdings" panose="05000000000000000000" pitchFamily="2" charset="2"/>
              <a:buChar char="Ø"/>
            </a:pPr>
            <a:r>
              <a:rPr lang="en-US" sz="2400" dirty="0">
                <a:solidFill>
                  <a:srgbClr val="1C2956"/>
                </a:solidFill>
                <a:latin typeface="Proxima Nova" panose="02000506030000020004"/>
              </a:rPr>
              <a:t>talking and learning about HIV and TB status </a:t>
            </a:r>
          </a:p>
          <a:p>
            <a:pPr marL="233363" indent="-233363">
              <a:lnSpc>
                <a:spcPct val="130000"/>
              </a:lnSpc>
              <a:spcAft>
                <a:spcPts val="600"/>
              </a:spcAft>
              <a:buFont typeface="Arial" panose="020B0604020202020204" pitchFamily="34" charset="0"/>
              <a:buChar char="•"/>
            </a:pPr>
            <a:endParaRPr lang="en-US" sz="2000" dirty="0">
              <a:solidFill>
                <a:srgbClr val="1C2956"/>
              </a:solidFill>
              <a:latin typeface="Proxima Nova" panose="02000506030000020004"/>
            </a:endParaRPr>
          </a:p>
          <a:p>
            <a:pPr marL="233363" indent="-233363">
              <a:lnSpc>
                <a:spcPct val="130000"/>
              </a:lnSpc>
              <a:spcAft>
                <a:spcPts val="1200"/>
              </a:spcAft>
              <a:buFont typeface="Arial" panose="020B0604020202020204" pitchFamily="34" charset="0"/>
              <a:buChar char="•"/>
            </a:pPr>
            <a:r>
              <a:rPr lang="en-US" sz="2200" dirty="0">
                <a:solidFill>
                  <a:srgbClr val="1C2956"/>
                </a:solidFill>
                <a:latin typeface="Proxima Nova" panose="02000506030000020004"/>
              </a:rPr>
              <a:t>Good counseling                 enhances support</a:t>
            </a:r>
          </a:p>
          <a:p>
            <a:pPr marL="233363" indent="-233363">
              <a:lnSpc>
                <a:spcPct val="130000"/>
              </a:lnSpc>
              <a:spcAft>
                <a:spcPts val="1200"/>
              </a:spcAft>
              <a:buFont typeface="Arial" panose="020B0604020202020204" pitchFamily="34" charset="0"/>
              <a:buChar char="•"/>
            </a:pPr>
            <a:r>
              <a:rPr lang="en-US" sz="2200" dirty="0">
                <a:solidFill>
                  <a:srgbClr val="1C2956"/>
                </a:solidFill>
                <a:latin typeface="Proxima Nova" panose="02000506030000020004"/>
              </a:rPr>
              <a:t>Access to care and treatment                encourages testing</a:t>
            </a:r>
          </a:p>
          <a:p>
            <a:pPr marL="233363" indent="-233363">
              <a:lnSpc>
                <a:spcPct val="130000"/>
              </a:lnSpc>
              <a:spcAft>
                <a:spcPts val="1200"/>
              </a:spcAft>
              <a:buFont typeface="Arial" panose="020B0604020202020204" pitchFamily="34" charset="0"/>
              <a:buChar char="•"/>
            </a:pPr>
            <a:r>
              <a:rPr lang="en-US" sz="2200" dirty="0">
                <a:solidFill>
                  <a:srgbClr val="1C2956"/>
                </a:solidFill>
                <a:latin typeface="Proxima Nova" panose="02000506030000020004"/>
              </a:rPr>
              <a:t>Education and prevention activities              reduces stigma</a:t>
            </a:r>
          </a:p>
          <a:p>
            <a:pPr lvl="1"/>
            <a:endParaRPr lang="en-US" sz="2000" dirty="0">
              <a:solidFill>
                <a:srgbClr val="1C2956"/>
              </a:solidFill>
              <a:latin typeface="Proxima Nova" panose="02000506030000020004"/>
            </a:endParaRPr>
          </a:p>
          <a:p>
            <a:pPr marL="0" indent="0">
              <a:buNone/>
            </a:pPr>
            <a:endParaRPr lang="en-US" sz="2000" dirty="0">
              <a:solidFill>
                <a:srgbClr val="1C2956"/>
              </a:solidFill>
              <a:latin typeface="Proxima Nova" panose="02000506030000020004"/>
            </a:endParaRPr>
          </a:p>
        </p:txBody>
      </p:sp>
      <p:pic>
        <p:nvPicPr>
          <p:cNvPr id="4" name="Picture 2">
            <a:extLst>
              <a:ext uri="{FF2B5EF4-FFF2-40B4-BE49-F238E27FC236}">
                <a16:creationId xmlns:a16="http://schemas.microsoft.com/office/drawing/2014/main" id="{C3893977-3CFE-DA34-D814-BB3775FABAA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855"/>
          <a:stretch>
            <a:fillRect/>
          </a:stretch>
        </p:blipFill>
        <p:spPr bwMode="auto">
          <a:xfrm>
            <a:off x="68368" y="1565413"/>
            <a:ext cx="3941957" cy="3220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Arrow: Right 7">
            <a:extLst>
              <a:ext uri="{FF2B5EF4-FFF2-40B4-BE49-F238E27FC236}">
                <a16:creationId xmlns:a16="http://schemas.microsoft.com/office/drawing/2014/main" id="{E44DAC7D-F842-DDCE-99C0-84BFF3FE4AE5}"/>
              </a:ext>
            </a:extLst>
          </p:cNvPr>
          <p:cNvSpPr/>
          <p:nvPr/>
        </p:nvSpPr>
        <p:spPr>
          <a:xfrm>
            <a:off x="6774114" y="3016526"/>
            <a:ext cx="978408" cy="2285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F3C2FEA0-7A02-7D6E-B460-47E423AE8663}"/>
              </a:ext>
            </a:extLst>
          </p:cNvPr>
          <p:cNvSpPr/>
          <p:nvPr/>
        </p:nvSpPr>
        <p:spPr>
          <a:xfrm>
            <a:off x="8302489" y="3702326"/>
            <a:ext cx="978408" cy="2285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09B76F9C-8EA6-4D09-362E-196441B42C7B}"/>
              </a:ext>
            </a:extLst>
          </p:cNvPr>
          <p:cNvSpPr/>
          <p:nvPr/>
        </p:nvSpPr>
        <p:spPr>
          <a:xfrm>
            <a:off x="8955157" y="4875143"/>
            <a:ext cx="854764" cy="2285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9670032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722820-5048-CB06-2F18-D1DB8A3BAEFF}"/>
              </a:ext>
            </a:extLst>
          </p:cNvPr>
          <p:cNvSpPr>
            <a:spLocks noGrp="1"/>
          </p:cNvSpPr>
          <p:nvPr>
            <p:ph type="sldNum" sz="quarter" idx="12"/>
          </p:nvPr>
        </p:nvSpPr>
        <p:spPr/>
        <p:txBody>
          <a:bodyPr/>
          <a:lstStyle/>
          <a:p>
            <a:fld id="{93424B46-88B0-F54F-971F-2168E11F14B4}" type="slidenum">
              <a:rPr lang="en-US" smtClean="0"/>
              <a:pPr/>
              <a:t>32</a:t>
            </a:fld>
            <a:endParaRPr lang="en-US"/>
          </a:p>
        </p:txBody>
      </p:sp>
      <p:sp>
        <p:nvSpPr>
          <p:cNvPr id="4" name="Content Placeholder 2">
            <a:extLst>
              <a:ext uri="{FF2B5EF4-FFF2-40B4-BE49-F238E27FC236}">
                <a16:creationId xmlns:a16="http://schemas.microsoft.com/office/drawing/2014/main" id="{CA4273FD-8770-1517-4CC3-22EA11D05EE5}"/>
              </a:ext>
            </a:extLst>
          </p:cNvPr>
          <p:cNvSpPr txBox="1">
            <a:spLocks/>
          </p:cNvSpPr>
          <p:nvPr/>
        </p:nvSpPr>
        <p:spPr>
          <a:xfrm>
            <a:off x="274954" y="1092200"/>
            <a:ext cx="11287125" cy="46736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sz="2000" dirty="0">
              <a:solidFill>
                <a:srgbClr val="002060"/>
              </a:solidFill>
              <a:latin typeface="+mj-lt"/>
            </a:endParaRPr>
          </a:p>
          <a:p>
            <a:pPr>
              <a:spcBef>
                <a:spcPts val="0"/>
              </a:spcBef>
            </a:pPr>
            <a:r>
              <a:rPr lang="en-US" sz="3200" b="1" dirty="0">
                <a:solidFill>
                  <a:srgbClr val="002060"/>
                </a:solidFill>
                <a:latin typeface="+mj-lt"/>
              </a:rPr>
              <a:t>Reduction of stigma is </a:t>
            </a:r>
            <a:r>
              <a:rPr lang="en-US" sz="3200" b="1" dirty="0">
                <a:solidFill>
                  <a:srgbClr val="002060"/>
                </a:solidFill>
                <a:highlight>
                  <a:srgbClr val="FFFF00"/>
                </a:highlight>
                <a:latin typeface="+mj-lt"/>
              </a:rPr>
              <a:t>essential</a:t>
            </a:r>
            <a:r>
              <a:rPr lang="en-US" sz="3200" b="1" dirty="0">
                <a:solidFill>
                  <a:srgbClr val="002060"/>
                </a:solidFill>
                <a:latin typeface="+mj-lt"/>
              </a:rPr>
              <a:t> to End TB</a:t>
            </a:r>
          </a:p>
          <a:p>
            <a:pPr marL="0" indent="0">
              <a:spcBef>
                <a:spcPts val="0"/>
              </a:spcBef>
              <a:buFont typeface="Arial" panose="020B0604020202020204" pitchFamily="34" charset="0"/>
              <a:buNone/>
            </a:pPr>
            <a:endParaRPr lang="en-US" sz="3200" b="1" dirty="0">
              <a:solidFill>
                <a:srgbClr val="002060"/>
              </a:solidFill>
              <a:latin typeface="+mj-lt"/>
            </a:endParaRPr>
          </a:p>
          <a:p>
            <a:pPr>
              <a:spcBef>
                <a:spcPts val="0"/>
              </a:spcBef>
            </a:pPr>
            <a:r>
              <a:rPr lang="en-US" sz="3200" b="1" dirty="0">
                <a:solidFill>
                  <a:srgbClr val="002060"/>
                </a:solidFill>
                <a:latin typeface="+mj-lt"/>
              </a:rPr>
              <a:t>Stigma  needs to be addressed to achieve zero TB suffering</a:t>
            </a:r>
          </a:p>
          <a:p>
            <a:pPr marL="0" indent="0">
              <a:spcBef>
                <a:spcPts val="0"/>
              </a:spcBef>
              <a:buFont typeface="Arial" panose="020B0604020202020204" pitchFamily="34" charset="0"/>
              <a:buNone/>
            </a:pPr>
            <a:r>
              <a:rPr lang="en-US" sz="3200" dirty="0">
                <a:solidFill>
                  <a:srgbClr val="002060"/>
                </a:solidFill>
                <a:latin typeface="+mj-lt"/>
              </a:rPr>
              <a:t> </a:t>
            </a:r>
          </a:p>
          <a:p>
            <a:pPr>
              <a:spcBef>
                <a:spcPts val="0"/>
              </a:spcBef>
            </a:pPr>
            <a:r>
              <a:rPr lang="en-US" sz="3200" b="1" dirty="0">
                <a:solidFill>
                  <a:srgbClr val="002060"/>
                </a:solidFill>
                <a:latin typeface="+mj-lt"/>
              </a:rPr>
              <a:t>Stigma interferes with care seeking, contact investigation, treatment initiation, adherence and quality of care</a:t>
            </a:r>
          </a:p>
          <a:p>
            <a:pPr>
              <a:spcBef>
                <a:spcPts val="0"/>
              </a:spcBef>
            </a:pPr>
            <a:endParaRPr lang="en-US" sz="3200" b="1" dirty="0">
              <a:solidFill>
                <a:srgbClr val="002060"/>
              </a:solidFill>
              <a:latin typeface="+mj-lt"/>
            </a:endParaRPr>
          </a:p>
          <a:p>
            <a:pPr>
              <a:spcBef>
                <a:spcPts val="0"/>
              </a:spcBef>
            </a:pPr>
            <a:r>
              <a:rPr lang="en-US" sz="3200" b="1" dirty="0">
                <a:solidFill>
                  <a:srgbClr val="002060"/>
                </a:solidFill>
                <a:latin typeface="+mj-lt"/>
              </a:rPr>
              <a:t> Judgmental terms and negative connotation of words place blame for the disease and responsibility for adverse treatment outcomes on the patient.</a:t>
            </a:r>
          </a:p>
          <a:p>
            <a:pPr marL="0" indent="0">
              <a:spcBef>
                <a:spcPts val="0"/>
              </a:spcBef>
              <a:buFont typeface="Arial" panose="020B0604020202020204" pitchFamily="34" charset="0"/>
              <a:buNone/>
            </a:pPr>
            <a:endParaRPr lang="en-US" sz="2000" dirty="0">
              <a:solidFill>
                <a:srgbClr val="002060"/>
              </a:solidFill>
              <a:latin typeface="+mj-lt"/>
            </a:endParaRPr>
          </a:p>
        </p:txBody>
      </p:sp>
      <p:pic>
        <p:nvPicPr>
          <p:cNvPr id="5" name="Picture 4" descr="A white sign with black text">
            <a:extLst>
              <a:ext uri="{FF2B5EF4-FFF2-40B4-BE49-F238E27FC236}">
                <a16:creationId xmlns:a16="http://schemas.microsoft.com/office/drawing/2014/main" id="{5192A327-AC93-1A9B-2481-1253EF1D4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49553">
            <a:off x="8209852" y="589105"/>
            <a:ext cx="3842780" cy="1497858"/>
          </a:xfrm>
          <a:prstGeom prst="rect">
            <a:avLst/>
          </a:prstGeom>
        </p:spPr>
      </p:pic>
      <p:sp>
        <p:nvSpPr>
          <p:cNvPr id="6" name="Title 1">
            <a:extLst>
              <a:ext uri="{FF2B5EF4-FFF2-40B4-BE49-F238E27FC236}">
                <a16:creationId xmlns:a16="http://schemas.microsoft.com/office/drawing/2014/main" id="{432AD690-DBE5-06A2-52EA-0E372C2588B1}"/>
              </a:ext>
            </a:extLst>
          </p:cNvPr>
          <p:cNvSpPr>
            <a:spLocks noGrp="1"/>
          </p:cNvSpPr>
          <p:nvPr>
            <p:ph type="title"/>
          </p:nvPr>
        </p:nvSpPr>
        <p:spPr>
          <a:xfrm>
            <a:off x="274954" y="12471"/>
            <a:ext cx="10515600" cy="1325563"/>
          </a:xfrm>
        </p:spPr>
        <p:txBody>
          <a:bodyPr/>
          <a:lstStyle/>
          <a:p>
            <a:r>
              <a:rPr lang="en-US" dirty="0"/>
              <a:t>STIGMA and TB Care</a:t>
            </a:r>
          </a:p>
        </p:txBody>
      </p:sp>
    </p:spTree>
    <p:extLst>
      <p:ext uri="{BB962C8B-B14F-4D97-AF65-F5344CB8AC3E}">
        <p14:creationId xmlns:p14="http://schemas.microsoft.com/office/powerpoint/2010/main" val="2652422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97156-9DF8-BF13-F5E0-B8F4D70F655D}"/>
              </a:ext>
            </a:extLst>
          </p:cNvPr>
          <p:cNvSpPr>
            <a:spLocks noGrp="1"/>
          </p:cNvSpPr>
          <p:nvPr>
            <p:ph type="title"/>
          </p:nvPr>
        </p:nvSpPr>
        <p:spPr>
          <a:xfrm>
            <a:off x="650240" y="127094"/>
            <a:ext cx="10515600" cy="1325563"/>
          </a:xfrm>
        </p:spPr>
        <p:txBody>
          <a:bodyPr/>
          <a:lstStyle/>
          <a:p>
            <a:r>
              <a:rPr lang="en-US" dirty="0"/>
              <a:t>Ways STIGMA affect TB Care</a:t>
            </a:r>
          </a:p>
        </p:txBody>
      </p:sp>
      <p:sp>
        <p:nvSpPr>
          <p:cNvPr id="3" name="Slide Number Placeholder 2">
            <a:extLst>
              <a:ext uri="{FF2B5EF4-FFF2-40B4-BE49-F238E27FC236}">
                <a16:creationId xmlns:a16="http://schemas.microsoft.com/office/drawing/2014/main" id="{058DD52D-97CB-D259-5847-DB3CBACD8B8F}"/>
              </a:ext>
            </a:extLst>
          </p:cNvPr>
          <p:cNvSpPr>
            <a:spLocks noGrp="1"/>
          </p:cNvSpPr>
          <p:nvPr>
            <p:ph type="sldNum" sz="quarter" idx="12"/>
          </p:nvPr>
        </p:nvSpPr>
        <p:spPr/>
        <p:txBody>
          <a:bodyPr/>
          <a:lstStyle/>
          <a:p>
            <a:fld id="{93424B46-88B0-F54F-971F-2168E11F14B4}" type="slidenum">
              <a:rPr lang="en-US" smtClean="0"/>
              <a:pPr/>
              <a:t>33</a:t>
            </a:fld>
            <a:endParaRPr lang="en-US"/>
          </a:p>
        </p:txBody>
      </p:sp>
      <p:pic>
        <p:nvPicPr>
          <p:cNvPr id="4" name="Picture 3">
            <a:extLst>
              <a:ext uri="{FF2B5EF4-FFF2-40B4-BE49-F238E27FC236}">
                <a16:creationId xmlns:a16="http://schemas.microsoft.com/office/drawing/2014/main" id="{4099C97B-2C98-4724-D56C-6ADB7ED9FDA5}"/>
              </a:ext>
            </a:extLst>
          </p:cNvPr>
          <p:cNvPicPr>
            <a:picLocks noChangeAspect="1"/>
          </p:cNvPicPr>
          <p:nvPr/>
        </p:nvPicPr>
        <p:blipFill>
          <a:blip r:embed="rId2">
            <a:extLst>
              <a:ext uri="{28A0092B-C50C-407E-A947-70E740481C1C}">
                <a14:useLocalDpi xmlns:a14="http://schemas.microsoft.com/office/drawing/2010/main" val="0"/>
              </a:ext>
            </a:extLst>
          </a:blip>
          <a:srcRect l="1246" t="94258"/>
          <a:stretch>
            <a:fillRect/>
          </a:stretch>
        </p:blipFill>
        <p:spPr>
          <a:xfrm>
            <a:off x="4246880" y="6298882"/>
            <a:ext cx="6847840" cy="240030"/>
          </a:xfrm>
          <a:prstGeom prst="rect">
            <a:avLst/>
          </a:prstGeom>
        </p:spPr>
      </p:pic>
      <p:sp>
        <p:nvSpPr>
          <p:cNvPr id="5" name="TextBox 4">
            <a:extLst>
              <a:ext uri="{FF2B5EF4-FFF2-40B4-BE49-F238E27FC236}">
                <a16:creationId xmlns:a16="http://schemas.microsoft.com/office/drawing/2014/main" id="{186EAA2E-D1A8-131B-5D67-08E1770C98AE}"/>
              </a:ext>
            </a:extLst>
          </p:cNvPr>
          <p:cNvSpPr txBox="1"/>
          <p:nvPr/>
        </p:nvSpPr>
        <p:spPr>
          <a:xfrm>
            <a:off x="650240" y="1635220"/>
            <a:ext cx="10220960" cy="4481099"/>
          </a:xfrm>
          <a:prstGeom prst="rect">
            <a:avLst/>
          </a:prstGeom>
          <a:noFill/>
        </p:spPr>
        <p:txBody>
          <a:bodyPr wrap="square" rtlCol="0">
            <a:spAutoFit/>
          </a:bodyPr>
          <a:lstStyle/>
          <a:p>
            <a:pPr marL="285750" indent="-285750">
              <a:lnSpc>
                <a:spcPct val="120000"/>
              </a:lnSpc>
              <a:spcAft>
                <a:spcPts val="1200"/>
              </a:spcAft>
              <a:buFont typeface="Arial" panose="020B0604020202020204" pitchFamily="34" charset="0"/>
              <a:buChar char="•"/>
            </a:pPr>
            <a:r>
              <a:rPr lang="en-US" sz="2800" dirty="0">
                <a:solidFill>
                  <a:srgbClr val="002060"/>
                </a:solidFill>
                <a:latin typeface="Proxima Nova" panose="02000506030000020004"/>
              </a:rPr>
              <a:t>Contributes to delayed diagnosis</a:t>
            </a:r>
          </a:p>
          <a:p>
            <a:pPr marL="285750" indent="-285750">
              <a:lnSpc>
                <a:spcPct val="120000"/>
              </a:lnSpc>
              <a:spcAft>
                <a:spcPts val="1200"/>
              </a:spcAft>
              <a:buFont typeface="Arial" panose="020B0604020202020204" pitchFamily="34" charset="0"/>
              <a:buChar char="•"/>
            </a:pPr>
            <a:r>
              <a:rPr lang="en-US" sz="2800" dirty="0">
                <a:solidFill>
                  <a:srgbClr val="002060"/>
                </a:solidFill>
                <a:latin typeface="Proxima Nova" panose="02000506030000020004"/>
              </a:rPr>
              <a:t>At-risk individuals report that fear of TB stigma and the social and economic impact of stigma affects their willingness to undergo TB screening and to seek medical care after the onset of symptoms associated to TB</a:t>
            </a:r>
          </a:p>
          <a:p>
            <a:pPr marL="285750" indent="-285750">
              <a:lnSpc>
                <a:spcPct val="120000"/>
              </a:lnSpc>
              <a:spcAft>
                <a:spcPts val="1200"/>
              </a:spcAft>
              <a:buFont typeface="Arial" panose="020B0604020202020204" pitchFamily="34" charset="0"/>
              <a:buChar char="•"/>
            </a:pPr>
            <a:r>
              <a:rPr lang="en-US" sz="2800" dirty="0">
                <a:solidFill>
                  <a:srgbClr val="002060"/>
                </a:solidFill>
                <a:latin typeface="Proxima Nova" panose="02000506030000020004"/>
              </a:rPr>
              <a:t>Individuals with TB and their healthcare providers also identify TB stigma as a cause of non-completions of treatment.</a:t>
            </a:r>
          </a:p>
        </p:txBody>
      </p:sp>
    </p:spTree>
    <p:extLst>
      <p:ext uri="{BB962C8B-B14F-4D97-AF65-F5344CB8AC3E}">
        <p14:creationId xmlns:p14="http://schemas.microsoft.com/office/powerpoint/2010/main" val="30063711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956CD0-B69F-E96B-62A0-D22C75C3FC62}"/>
              </a:ext>
            </a:extLst>
          </p:cNvPr>
          <p:cNvSpPr>
            <a:spLocks noGrp="1"/>
          </p:cNvSpPr>
          <p:nvPr>
            <p:ph type="sldNum" sz="quarter" idx="12"/>
          </p:nvPr>
        </p:nvSpPr>
        <p:spPr/>
        <p:txBody>
          <a:bodyPr/>
          <a:lstStyle/>
          <a:p>
            <a:fld id="{93424B46-88B0-F54F-971F-2168E11F14B4}" type="slidenum">
              <a:rPr lang="en-US" smtClean="0"/>
              <a:pPr/>
              <a:t>34</a:t>
            </a:fld>
            <a:endParaRPr lang="en-US"/>
          </a:p>
        </p:txBody>
      </p:sp>
      <p:pic>
        <p:nvPicPr>
          <p:cNvPr id="4" name="Picture 3" descr="Graphical user interface&#10;&#10;AI-generated content may be incorrect.">
            <a:extLst>
              <a:ext uri="{FF2B5EF4-FFF2-40B4-BE49-F238E27FC236}">
                <a16:creationId xmlns:a16="http://schemas.microsoft.com/office/drawing/2014/main" id="{3DA22C4E-11A3-2E51-4223-31703A144C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66" y="136525"/>
            <a:ext cx="11690668" cy="5978287"/>
          </a:xfrm>
          <a:prstGeom prst="rect">
            <a:avLst/>
          </a:prstGeom>
        </p:spPr>
      </p:pic>
      <p:pic>
        <p:nvPicPr>
          <p:cNvPr id="5" name="Picture 4" descr="A white sign with black text">
            <a:extLst>
              <a:ext uri="{FF2B5EF4-FFF2-40B4-BE49-F238E27FC236}">
                <a16:creationId xmlns:a16="http://schemas.microsoft.com/office/drawing/2014/main" id="{581006D5-1B48-8543-1D40-5B889208C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18660">
            <a:off x="690638" y="4499917"/>
            <a:ext cx="2834886" cy="1104996"/>
          </a:xfrm>
          <a:prstGeom prst="rect">
            <a:avLst/>
          </a:prstGeom>
        </p:spPr>
      </p:pic>
    </p:spTree>
    <p:extLst>
      <p:ext uri="{BB962C8B-B14F-4D97-AF65-F5344CB8AC3E}">
        <p14:creationId xmlns:p14="http://schemas.microsoft.com/office/powerpoint/2010/main" val="3751564157"/>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91A3-C337-C57C-DB4B-1AC3EB7F67DF}"/>
              </a:ext>
            </a:extLst>
          </p:cNvPr>
          <p:cNvSpPr>
            <a:spLocks noGrp="1"/>
          </p:cNvSpPr>
          <p:nvPr>
            <p:ph type="title"/>
          </p:nvPr>
        </p:nvSpPr>
        <p:spPr>
          <a:xfrm>
            <a:off x="243682" y="457200"/>
            <a:ext cx="3682276" cy="1178560"/>
          </a:xfrm>
        </p:spPr>
        <p:txBody>
          <a:bodyPr anchor="ctr">
            <a:normAutofit/>
          </a:bodyPr>
          <a:lstStyle/>
          <a:p>
            <a:r>
              <a:rPr lang="en-US" sz="4000" dirty="0"/>
              <a:t>ISOLATION</a:t>
            </a:r>
          </a:p>
        </p:txBody>
      </p:sp>
      <p:sp>
        <p:nvSpPr>
          <p:cNvPr id="4" name="Text Placeholder 3">
            <a:extLst>
              <a:ext uri="{FF2B5EF4-FFF2-40B4-BE49-F238E27FC236}">
                <a16:creationId xmlns:a16="http://schemas.microsoft.com/office/drawing/2014/main" id="{02D76464-6B5B-6E9E-2E01-C8BEF780C7D9}"/>
              </a:ext>
            </a:extLst>
          </p:cNvPr>
          <p:cNvSpPr>
            <a:spLocks noGrp="1"/>
          </p:cNvSpPr>
          <p:nvPr>
            <p:ph type="body" sz="half" idx="2"/>
          </p:nvPr>
        </p:nvSpPr>
        <p:spPr>
          <a:xfrm>
            <a:off x="0" y="2166730"/>
            <a:ext cx="4053839" cy="3811588"/>
          </a:xfrm>
        </p:spPr>
        <p:txBody>
          <a:bodyPr>
            <a:normAutofit/>
          </a:bodyPr>
          <a:lstStyle/>
          <a:p>
            <a:pPr marL="285750" indent="-285750">
              <a:lnSpc>
                <a:spcPct val="120000"/>
              </a:lnSpc>
              <a:buFont typeface="Arial" panose="020B0604020202020204" pitchFamily="34" charset="0"/>
              <a:buChar char="•"/>
            </a:pPr>
            <a:r>
              <a:rPr lang="en-US" sz="2400" dirty="0">
                <a:ea typeface="ＭＳ Ｐゴシック" pitchFamily="34" charset="-128"/>
              </a:rPr>
              <a:t>Feeling lonely, confined, abandoned</a:t>
            </a:r>
          </a:p>
          <a:p>
            <a:pPr marL="285750" indent="-285750">
              <a:lnSpc>
                <a:spcPct val="120000"/>
              </a:lnSpc>
              <a:buFont typeface="Arial" panose="020B0604020202020204" pitchFamily="34" charset="0"/>
              <a:buChar char="•"/>
            </a:pPr>
            <a:r>
              <a:rPr lang="en-US" sz="2400" dirty="0">
                <a:ea typeface="ＭＳ Ｐゴシック" pitchFamily="34" charset="-128"/>
              </a:rPr>
              <a:t>Shame of needing to wear a mask</a:t>
            </a:r>
          </a:p>
          <a:p>
            <a:pPr marL="285750" indent="-285750">
              <a:lnSpc>
                <a:spcPct val="120000"/>
              </a:lnSpc>
              <a:buFont typeface="Arial" panose="020B0604020202020204" pitchFamily="34" charset="0"/>
              <a:buChar char="•"/>
            </a:pPr>
            <a:r>
              <a:rPr lang="en-US" sz="2400" dirty="0">
                <a:ea typeface="ＭＳ Ｐゴシック" pitchFamily="34" charset="-128"/>
              </a:rPr>
              <a:t>Feeling dirty “like a leper”</a:t>
            </a:r>
          </a:p>
          <a:p>
            <a:pPr marL="285750" indent="-285750">
              <a:lnSpc>
                <a:spcPct val="120000"/>
              </a:lnSpc>
              <a:buFont typeface="Arial" panose="020B0604020202020204" pitchFamily="34" charset="0"/>
              <a:buChar char="•"/>
            </a:pPr>
            <a:r>
              <a:rPr lang="en-US" sz="2400" dirty="0">
                <a:ea typeface="ＭＳ Ｐゴシック" pitchFamily="34" charset="-128"/>
              </a:rPr>
              <a:t>Isolation from family</a:t>
            </a:r>
            <a:endParaRPr lang="en-US" sz="2400" dirty="0"/>
          </a:p>
        </p:txBody>
      </p:sp>
      <p:sp>
        <p:nvSpPr>
          <p:cNvPr id="5" name="Slide Number Placeholder 4">
            <a:extLst>
              <a:ext uri="{FF2B5EF4-FFF2-40B4-BE49-F238E27FC236}">
                <a16:creationId xmlns:a16="http://schemas.microsoft.com/office/drawing/2014/main" id="{0E9E04D8-F78F-D493-5F57-C1DCF270535D}"/>
              </a:ext>
            </a:extLst>
          </p:cNvPr>
          <p:cNvSpPr>
            <a:spLocks noGrp="1"/>
          </p:cNvSpPr>
          <p:nvPr>
            <p:ph type="sldNum" sz="quarter" idx="12"/>
          </p:nvPr>
        </p:nvSpPr>
        <p:spPr/>
        <p:txBody>
          <a:bodyPr/>
          <a:lstStyle/>
          <a:p>
            <a:fld id="{93424B46-88B0-F54F-971F-2168E11F14B4}" type="slidenum">
              <a:rPr lang="en-US" smtClean="0"/>
              <a:pPr/>
              <a:t>35</a:t>
            </a:fld>
            <a:endParaRPr lang="en-US"/>
          </a:p>
        </p:txBody>
      </p:sp>
      <p:pic>
        <p:nvPicPr>
          <p:cNvPr id="6" name="Content Placeholder 5" descr="Old person wearing face mask">
            <a:extLst>
              <a:ext uri="{FF2B5EF4-FFF2-40B4-BE49-F238E27FC236}">
                <a16:creationId xmlns:a16="http://schemas.microsoft.com/office/drawing/2014/main" id="{DF64704A-5F82-019C-B472-41D7C3FAD7E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27146" y="1267085"/>
            <a:ext cx="6471458" cy="4314305"/>
          </a:xfrm>
          <a:prstGeom prst="rect">
            <a:avLst/>
          </a:prstGeom>
        </p:spPr>
      </p:pic>
      <p:sp>
        <p:nvSpPr>
          <p:cNvPr id="7" name="TextBox 1">
            <a:extLst>
              <a:ext uri="{FF2B5EF4-FFF2-40B4-BE49-F238E27FC236}">
                <a16:creationId xmlns:a16="http://schemas.microsoft.com/office/drawing/2014/main" id="{BB1A1E7D-C01D-63F2-4E73-5155C7968CD4}"/>
              </a:ext>
            </a:extLst>
          </p:cNvPr>
          <p:cNvSpPr txBox="1">
            <a:spLocks noChangeArrowheads="1"/>
          </p:cNvSpPr>
          <p:nvPr/>
        </p:nvSpPr>
        <p:spPr bwMode="auto">
          <a:xfrm>
            <a:off x="6746641" y="6356350"/>
            <a:ext cx="425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z="1200" dirty="0"/>
              <a:t>Chang </a:t>
            </a:r>
            <a:r>
              <a:rPr lang="en-US" sz="1200" dirty="0" err="1"/>
              <a:t>B.Quality</a:t>
            </a:r>
            <a:r>
              <a:rPr lang="en-US" sz="1200" dirty="0"/>
              <a:t> of life in TB: A review of English literature</a:t>
            </a:r>
          </a:p>
        </p:txBody>
      </p:sp>
    </p:spTree>
    <p:extLst>
      <p:ext uri="{BB962C8B-B14F-4D97-AF65-F5344CB8AC3E}">
        <p14:creationId xmlns:p14="http://schemas.microsoft.com/office/powerpoint/2010/main" val="1636516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49C76-8D92-E165-E06F-27B716A300F9}"/>
              </a:ext>
            </a:extLst>
          </p:cNvPr>
          <p:cNvSpPr>
            <a:spLocks noGrp="1"/>
          </p:cNvSpPr>
          <p:nvPr>
            <p:ph type="title"/>
          </p:nvPr>
        </p:nvSpPr>
        <p:spPr/>
        <p:txBody>
          <a:bodyPr/>
          <a:lstStyle/>
          <a:p>
            <a:r>
              <a:rPr lang="en-US" dirty="0"/>
              <a:t>Financial Aspects of TB Disease</a:t>
            </a:r>
          </a:p>
        </p:txBody>
      </p:sp>
      <p:sp>
        <p:nvSpPr>
          <p:cNvPr id="3" name="Content Placeholder 2">
            <a:extLst>
              <a:ext uri="{FF2B5EF4-FFF2-40B4-BE49-F238E27FC236}">
                <a16:creationId xmlns:a16="http://schemas.microsoft.com/office/drawing/2014/main" id="{BAD1EFD3-F824-CD50-EFD9-6F891EBED2A0}"/>
              </a:ext>
            </a:extLst>
          </p:cNvPr>
          <p:cNvSpPr>
            <a:spLocks noGrp="1"/>
          </p:cNvSpPr>
          <p:nvPr>
            <p:ph sz="half" idx="4294967295"/>
          </p:nvPr>
        </p:nvSpPr>
        <p:spPr>
          <a:xfrm>
            <a:off x="457200" y="1908313"/>
            <a:ext cx="8404225" cy="3666987"/>
          </a:xfrm>
        </p:spPr>
        <p:txBody>
          <a:bodyPr>
            <a:noAutofit/>
          </a:bodyPr>
          <a:lstStyle/>
          <a:p>
            <a:r>
              <a:rPr lang="en-US" sz="2400" dirty="0">
                <a:solidFill>
                  <a:srgbClr val="002060"/>
                </a:solidFill>
                <a:latin typeface="Proxima Nova" panose="02000506030000020004"/>
              </a:rPr>
              <a:t>TB Financially affects families and communities</a:t>
            </a:r>
          </a:p>
          <a:p>
            <a:endParaRPr lang="en-US" sz="2400" dirty="0">
              <a:solidFill>
                <a:srgbClr val="002060"/>
              </a:solidFill>
              <a:latin typeface="Proxima Nova" panose="02000506030000020004"/>
            </a:endParaRPr>
          </a:p>
          <a:p>
            <a:r>
              <a:rPr lang="en-US" sz="2400" dirty="0">
                <a:solidFill>
                  <a:srgbClr val="002060"/>
                </a:solidFill>
                <a:latin typeface="Proxima Nova" panose="02000506030000020004"/>
              </a:rPr>
              <a:t>Cost of care for TB is high due to medications, follow up and ancillary services.</a:t>
            </a:r>
          </a:p>
          <a:p>
            <a:endParaRPr lang="en-US" sz="2400" dirty="0">
              <a:solidFill>
                <a:srgbClr val="002060"/>
              </a:solidFill>
              <a:latin typeface="Proxima Nova" panose="02000506030000020004"/>
            </a:endParaRPr>
          </a:p>
          <a:p>
            <a:r>
              <a:rPr lang="en-US" sz="2400" dirty="0">
                <a:solidFill>
                  <a:srgbClr val="002060"/>
                </a:solidFill>
                <a:latin typeface="Proxima Nova" panose="02000506030000020004"/>
              </a:rPr>
              <a:t>Adverse financial and health outcomes are associated to racial and ethnic disparities in TB care with an estimated economic cost of $914M over 2023-2035 period</a:t>
            </a:r>
          </a:p>
        </p:txBody>
      </p:sp>
      <p:pic>
        <p:nvPicPr>
          <p:cNvPr id="7" name="Content Placeholder 6" descr="Hands with change purse">
            <a:extLst>
              <a:ext uri="{FF2B5EF4-FFF2-40B4-BE49-F238E27FC236}">
                <a16:creationId xmlns:a16="http://schemas.microsoft.com/office/drawing/2014/main" id="{0796B273-AB3A-DFEB-8B6F-B96822E14677}"/>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9999663" y="4113213"/>
            <a:ext cx="2192337" cy="1462087"/>
          </a:xfrm>
        </p:spPr>
      </p:pic>
      <p:pic>
        <p:nvPicPr>
          <p:cNvPr id="9" name="Picture 8" descr="Piggy bank illustration">
            <a:extLst>
              <a:ext uri="{FF2B5EF4-FFF2-40B4-BE49-F238E27FC236}">
                <a16:creationId xmlns:a16="http://schemas.microsoft.com/office/drawing/2014/main" id="{B7FDFE3D-6365-12BC-F07E-1400E9CC48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9663" y="1558713"/>
            <a:ext cx="1296182" cy="1943608"/>
          </a:xfrm>
          <a:prstGeom prst="rect">
            <a:avLst/>
          </a:prstGeom>
        </p:spPr>
      </p:pic>
      <p:sp>
        <p:nvSpPr>
          <p:cNvPr id="5" name="TextBox 4">
            <a:extLst>
              <a:ext uri="{FF2B5EF4-FFF2-40B4-BE49-F238E27FC236}">
                <a16:creationId xmlns:a16="http://schemas.microsoft.com/office/drawing/2014/main" id="{EF49572F-3665-FCD3-3842-4434C6A0F378}"/>
              </a:ext>
            </a:extLst>
          </p:cNvPr>
          <p:cNvSpPr txBox="1"/>
          <p:nvPr/>
        </p:nvSpPr>
        <p:spPr>
          <a:xfrm>
            <a:off x="7753765" y="6223050"/>
            <a:ext cx="4188101" cy="415498"/>
          </a:xfrm>
          <a:prstGeom prst="rect">
            <a:avLst/>
          </a:prstGeom>
          <a:noFill/>
        </p:spPr>
        <p:txBody>
          <a:bodyPr wrap="square">
            <a:spAutoFit/>
          </a:bodyPr>
          <a:lstStyle/>
          <a:p>
            <a:pPr algn="l">
              <a:buNone/>
            </a:pPr>
            <a:r>
              <a:rPr lang="en-US" sz="1050" b="1" i="0" dirty="0">
                <a:solidFill>
                  <a:srgbClr val="333333"/>
                </a:solidFill>
                <a:effectLst/>
                <a:latin typeface="Proxima Nova" panose="02000506030000020004"/>
              </a:rPr>
              <a:t>JAMA </a:t>
            </a:r>
            <a:r>
              <a:rPr lang="en-US" sz="1050" b="1" i="0" dirty="0" err="1">
                <a:solidFill>
                  <a:srgbClr val="333333"/>
                </a:solidFill>
                <a:effectLst/>
                <a:latin typeface="Proxima Nova" panose="02000506030000020004"/>
              </a:rPr>
              <a:t>Netw</a:t>
            </a:r>
            <a:r>
              <a:rPr lang="en-US" sz="1050" b="1" i="0" dirty="0">
                <a:solidFill>
                  <a:srgbClr val="333333"/>
                </a:solidFill>
                <a:effectLst/>
                <a:latin typeface="Proxima Nova" panose="02000506030000020004"/>
              </a:rPr>
              <a:t> Open; Published Online: September 10, 2024</a:t>
            </a:r>
          </a:p>
          <a:p>
            <a:pPr algn="l">
              <a:buNone/>
            </a:pPr>
            <a:r>
              <a:rPr lang="en-US" sz="1050" b="0" i="0" dirty="0">
                <a:solidFill>
                  <a:srgbClr val="333333"/>
                </a:solidFill>
                <a:effectLst/>
                <a:latin typeface="Proxima Nova" panose="02000506030000020004"/>
              </a:rPr>
              <a:t>2024;7;(9):e2431988. doi:10.1001/jamanetworkopen.2024.31988</a:t>
            </a:r>
          </a:p>
        </p:txBody>
      </p:sp>
    </p:spTree>
    <p:extLst>
      <p:ext uri="{BB962C8B-B14F-4D97-AF65-F5344CB8AC3E}">
        <p14:creationId xmlns:p14="http://schemas.microsoft.com/office/powerpoint/2010/main" val="365315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Chart, timeline&#10;&#10;AI-generated content may be incorrect.">
            <a:extLst>
              <a:ext uri="{FF2B5EF4-FFF2-40B4-BE49-F238E27FC236}">
                <a16:creationId xmlns:a16="http://schemas.microsoft.com/office/drawing/2014/main" id="{B82770FD-9EE7-9C66-9F65-7368B211840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83360" y="359565"/>
            <a:ext cx="9458960" cy="5323295"/>
          </a:xfrm>
        </p:spPr>
      </p:pic>
    </p:spTree>
    <p:extLst>
      <p:ext uri="{BB962C8B-B14F-4D97-AF65-F5344CB8AC3E}">
        <p14:creationId xmlns:p14="http://schemas.microsoft.com/office/powerpoint/2010/main" val="32661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49C76-8D92-E165-E06F-27B716A300F9}"/>
              </a:ext>
            </a:extLst>
          </p:cNvPr>
          <p:cNvSpPr>
            <a:spLocks noGrp="1"/>
          </p:cNvSpPr>
          <p:nvPr>
            <p:ph type="title"/>
          </p:nvPr>
        </p:nvSpPr>
        <p:spPr/>
        <p:txBody>
          <a:bodyPr/>
          <a:lstStyle/>
          <a:p>
            <a:r>
              <a:rPr lang="en-US" dirty="0">
                <a:solidFill>
                  <a:srgbClr val="002060"/>
                </a:solidFill>
              </a:rPr>
              <a:t>Financial Aspects of TB Disease</a:t>
            </a:r>
          </a:p>
        </p:txBody>
      </p:sp>
      <p:sp>
        <p:nvSpPr>
          <p:cNvPr id="3" name="Content Placeholder 2">
            <a:extLst>
              <a:ext uri="{FF2B5EF4-FFF2-40B4-BE49-F238E27FC236}">
                <a16:creationId xmlns:a16="http://schemas.microsoft.com/office/drawing/2014/main" id="{BAD1EFD3-F824-CD50-EFD9-6F891EBED2A0}"/>
              </a:ext>
            </a:extLst>
          </p:cNvPr>
          <p:cNvSpPr>
            <a:spLocks noGrp="1"/>
          </p:cNvSpPr>
          <p:nvPr>
            <p:ph sz="half" idx="1"/>
          </p:nvPr>
        </p:nvSpPr>
        <p:spPr>
          <a:xfrm>
            <a:off x="104360" y="2202933"/>
            <a:ext cx="4506583" cy="3899693"/>
          </a:xfrm>
        </p:spPr>
        <p:txBody>
          <a:bodyPr/>
          <a:lstStyle/>
          <a:p>
            <a:pPr>
              <a:lnSpc>
                <a:spcPct val="120000"/>
              </a:lnSpc>
              <a:spcAft>
                <a:spcPts val="1200"/>
              </a:spcAft>
            </a:pPr>
            <a:r>
              <a:rPr lang="en-US" dirty="0"/>
              <a:t>Adhere to isolation orders</a:t>
            </a:r>
          </a:p>
          <a:p>
            <a:pPr>
              <a:lnSpc>
                <a:spcPct val="120000"/>
              </a:lnSpc>
              <a:spcAft>
                <a:spcPts val="1200"/>
              </a:spcAft>
            </a:pPr>
            <a:r>
              <a:rPr lang="en-US" dirty="0"/>
              <a:t>Stay at home</a:t>
            </a:r>
          </a:p>
          <a:p>
            <a:pPr>
              <a:lnSpc>
                <a:spcPct val="120000"/>
              </a:lnSpc>
              <a:spcAft>
                <a:spcPts val="1200"/>
              </a:spcAft>
            </a:pPr>
            <a:r>
              <a:rPr lang="en-US" dirty="0"/>
              <a:t>Do not work, for an undetermined time</a:t>
            </a:r>
          </a:p>
          <a:p>
            <a:endParaRPr lang="en-US" dirty="0"/>
          </a:p>
        </p:txBody>
      </p:sp>
      <p:sp>
        <p:nvSpPr>
          <p:cNvPr id="4" name="Content Placeholder 3">
            <a:extLst>
              <a:ext uri="{FF2B5EF4-FFF2-40B4-BE49-F238E27FC236}">
                <a16:creationId xmlns:a16="http://schemas.microsoft.com/office/drawing/2014/main" id="{BA66C454-B818-A78A-7608-4FED49833019}"/>
              </a:ext>
            </a:extLst>
          </p:cNvPr>
          <p:cNvSpPr>
            <a:spLocks noGrp="1"/>
          </p:cNvSpPr>
          <p:nvPr>
            <p:ph sz="half" idx="2"/>
          </p:nvPr>
        </p:nvSpPr>
        <p:spPr>
          <a:xfrm>
            <a:off x="6698973" y="2202933"/>
            <a:ext cx="5181600" cy="3899693"/>
          </a:xfrm>
        </p:spPr>
        <p:txBody>
          <a:bodyPr/>
          <a:lstStyle/>
          <a:p>
            <a:pPr>
              <a:lnSpc>
                <a:spcPct val="120000"/>
              </a:lnSpc>
              <a:spcAft>
                <a:spcPts val="1200"/>
              </a:spcAft>
            </a:pPr>
            <a:r>
              <a:rPr lang="en-US" dirty="0"/>
              <a:t>Eat</a:t>
            </a:r>
          </a:p>
          <a:p>
            <a:pPr>
              <a:lnSpc>
                <a:spcPct val="120000"/>
              </a:lnSpc>
              <a:spcAft>
                <a:spcPts val="1200"/>
              </a:spcAft>
            </a:pPr>
            <a:r>
              <a:rPr lang="en-US" dirty="0"/>
              <a:t>Pay rent or mortgage</a:t>
            </a:r>
          </a:p>
          <a:p>
            <a:pPr>
              <a:lnSpc>
                <a:spcPct val="120000"/>
              </a:lnSpc>
              <a:spcAft>
                <a:spcPts val="1200"/>
              </a:spcAft>
            </a:pPr>
            <a:r>
              <a:rPr lang="en-US" dirty="0"/>
              <a:t>Buy medicines </a:t>
            </a:r>
          </a:p>
          <a:p>
            <a:pPr>
              <a:lnSpc>
                <a:spcPct val="120000"/>
              </a:lnSpc>
              <a:spcAft>
                <a:spcPts val="1200"/>
              </a:spcAft>
            </a:pPr>
            <a:r>
              <a:rPr lang="en-US" dirty="0"/>
              <a:t>Increase financial security</a:t>
            </a:r>
          </a:p>
        </p:txBody>
      </p:sp>
      <p:sp>
        <p:nvSpPr>
          <p:cNvPr id="6" name="TextBox 5">
            <a:extLst>
              <a:ext uri="{FF2B5EF4-FFF2-40B4-BE49-F238E27FC236}">
                <a16:creationId xmlns:a16="http://schemas.microsoft.com/office/drawing/2014/main" id="{81DC79AD-184E-D01C-C4C3-1A0E9B2E6F7D}"/>
              </a:ext>
            </a:extLst>
          </p:cNvPr>
          <p:cNvSpPr txBox="1"/>
          <p:nvPr/>
        </p:nvSpPr>
        <p:spPr>
          <a:xfrm>
            <a:off x="5112870" y="2921168"/>
            <a:ext cx="1346201" cy="1015663"/>
          </a:xfrm>
          <a:prstGeom prst="rect">
            <a:avLst/>
          </a:prstGeom>
          <a:noFill/>
        </p:spPr>
        <p:txBody>
          <a:bodyPr wrap="square" rtlCol="0">
            <a:spAutoFit/>
          </a:bodyPr>
          <a:lstStyle/>
          <a:p>
            <a:pPr algn="ctr"/>
            <a:r>
              <a:rPr lang="en-US" sz="6000" b="1" dirty="0">
                <a:solidFill>
                  <a:srgbClr val="FFC000"/>
                </a:solidFill>
              </a:rPr>
              <a:t>OR</a:t>
            </a:r>
          </a:p>
        </p:txBody>
      </p:sp>
    </p:spTree>
    <p:extLst>
      <p:ext uri="{BB962C8B-B14F-4D97-AF65-F5344CB8AC3E}">
        <p14:creationId xmlns:p14="http://schemas.microsoft.com/office/powerpoint/2010/main" val="412636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0180A-53E3-DF08-7EEA-4769019BF873}"/>
              </a:ext>
            </a:extLst>
          </p:cNvPr>
          <p:cNvSpPr>
            <a:spLocks noGrp="1"/>
          </p:cNvSpPr>
          <p:nvPr>
            <p:ph type="title"/>
          </p:nvPr>
        </p:nvSpPr>
        <p:spPr/>
        <p:txBody>
          <a:bodyPr/>
          <a:lstStyle/>
          <a:p>
            <a:pPr algn="ctr"/>
            <a:r>
              <a:rPr lang="en-US" dirty="0"/>
              <a:t>Financial Issues</a:t>
            </a:r>
            <a:br>
              <a:rPr lang="en-US" dirty="0"/>
            </a:br>
            <a:r>
              <a:rPr lang="en-US" dirty="0"/>
              <a:t>&amp; / or</a:t>
            </a:r>
            <a:br>
              <a:rPr lang="en-US" dirty="0"/>
            </a:br>
            <a:r>
              <a:rPr lang="en-US" dirty="0"/>
              <a:t>Stigma</a:t>
            </a:r>
          </a:p>
        </p:txBody>
      </p:sp>
      <p:sp>
        <p:nvSpPr>
          <p:cNvPr id="3" name="Content Placeholder 2">
            <a:extLst>
              <a:ext uri="{FF2B5EF4-FFF2-40B4-BE49-F238E27FC236}">
                <a16:creationId xmlns:a16="http://schemas.microsoft.com/office/drawing/2014/main" id="{42F0DA37-45AF-D225-2266-B5CF45B155ED}"/>
              </a:ext>
            </a:extLst>
          </p:cNvPr>
          <p:cNvSpPr>
            <a:spLocks noGrp="1"/>
          </p:cNvSpPr>
          <p:nvPr>
            <p:ph idx="1"/>
          </p:nvPr>
        </p:nvSpPr>
        <p:spPr/>
        <p:txBody>
          <a:bodyPr/>
          <a:lstStyle/>
          <a:p>
            <a:pPr>
              <a:lnSpc>
                <a:spcPct val="120000"/>
              </a:lnSpc>
            </a:pPr>
            <a:r>
              <a:rPr lang="en-US" sz="3200" dirty="0">
                <a:ea typeface="ＭＳ Ｐゴシック" pitchFamily="34" charset="-128"/>
              </a:rPr>
              <a:t>31-50% of  patients have financial difficulties</a:t>
            </a:r>
          </a:p>
          <a:p>
            <a:pPr marL="0" indent="0">
              <a:lnSpc>
                <a:spcPct val="120000"/>
              </a:lnSpc>
              <a:buNone/>
            </a:pPr>
            <a:endParaRPr lang="en-US" sz="3200" dirty="0">
              <a:ea typeface="ＭＳ Ｐゴシック" pitchFamily="34" charset="-128"/>
            </a:endParaRPr>
          </a:p>
          <a:p>
            <a:pPr>
              <a:lnSpc>
                <a:spcPct val="120000"/>
              </a:lnSpc>
            </a:pPr>
            <a:r>
              <a:rPr lang="en-US" sz="3200" dirty="0">
                <a:ea typeface="ＭＳ Ｐゴシック" pitchFamily="34" charset="-128"/>
              </a:rPr>
              <a:t>11% of children with TB affected parents abandoned schooling and 8% took up work</a:t>
            </a:r>
          </a:p>
          <a:p>
            <a:endParaRPr lang="en-US" dirty="0"/>
          </a:p>
        </p:txBody>
      </p:sp>
      <p:sp>
        <p:nvSpPr>
          <p:cNvPr id="4" name="Text Placeholder 3">
            <a:extLst>
              <a:ext uri="{FF2B5EF4-FFF2-40B4-BE49-F238E27FC236}">
                <a16:creationId xmlns:a16="http://schemas.microsoft.com/office/drawing/2014/main" id="{C9AE8CB3-22CF-F869-164F-29C21A4286FF}"/>
              </a:ext>
            </a:extLst>
          </p:cNvPr>
          <p:cNvSpPr>
            <a:spLocks noGrp="1"/>
          </p:cNvSpPr>
          <p:nvPr>
            <p:ph type="body" sz="half" idx="2"/>
          </p:nvPr>
        </p:nvSpPr>
        <p:spPr/>
        <p:txBody>
          <a:bodyPr>
            <a:normAutofit lnSpcReduction="10000"/>
          </a:bodyPr>
          <a:lstStyle/>
          <a:p>
            <a:r>
              <a:rPr lang="en-US" sz="2400" dirty="0"/>
              <a:t>Can lead to delayed care</a:t>
            </a:r>
          </a:p>
          <a:p>
            <a:pPr marL="285750" indent="-285750">
              <a:buFont typeface="Arial" panose="020B0604020202020204" pitchFamily="34" charset="0"/>
              <a:buChar char="•"/>
            </a:pPr>
            <a:r>
              <a:rPr lang="en-US" sz="2400" dirty="0"/>
              <a:t>Sicker at diagnosis</a:t>
            </a:r>
          </a:p>
          <a:p>
            <a:pPr marL="285750" indent="-285750">
              <a:buFont typeface="Arial" panose="020B0604020202020204" pitchFamily="34" charset="0"/>
              <a:buChar char="•"/>
            </a:pPr>
            <a:r>
              <a:rPr lang="en-US" sz="2400" dirty="0"/>
              <a:t>More costly to treat</a:t>
            </a:r>
          </a:p>
          <a:p>
            <a:pPr marL="285750" indent="-285750">
              <a:buFont typeface="Arial" panose="020B0604020202020204" pitchFamily="34" charset="0"/>
              <a:buChar char="•"/>
            </a:pPr>
            <a:r>
              <a:rPr lang="en-US" sz="2400" dirty="0"/>
              <a:t>May be more difficult to cure</a:t>
            </a:r>
          </a:p>
          <a:p>
            <a:pPr marL="285750" indent="-285750">
              <a:buFont typeface="Arial" panose="020B0604020202020204" pitchFamily="34" charset="0"/>
              <a:buChar char="•"/>
            </a:pPr>
            <a:r>
              <a:rPr lang="en-US" sz="2400" dirty="0"/>
              <a:t>Patients sometimes chose immediate needs (working/making money) over continuing treatment</a:t>
            </a:r>
          </a:p>
        </p:txBody>
      </p:sp>
      <p:sp>
        <p:nvSpPr>
          <p:cNvPr id="24580" name="TextBox 1"/>
          <p:cNvSpPr txBox="1">
            <a:spLocks noChangeArrowheads="1"/>
          </p:cNvSpPr>
          <p:nvPr/>
        </p:nvSpPr>
        <p:spPr bwMode="auto">
          <a:xfrm>
            <a:off x="8116944" y="6242478"/>
            <a:ext cx="395313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z="1100" dirty="0"/>
              <a:t>Chang </a:t>
            </a:r>
            <a:r>
              <a:rPr lang="en-US" sz="1100" dirty="0" err="1"/>
              <a:t>B.Quality</a:t>
            </a:r>
            <a:r>
              <a:rPr lang="en-US" sz="1100" dirty="0"/>
              <a:t> of life in TB: A review of English literature</a:t>
            </a:r>
          </a:p>
        </p:txBody>
      </p:sp>
    </p:spTree>
    <p:extLst>
      <p:ext uri="{BB962C8B-B14F-4D97-AF65-F5344CB8AC3E}">
        <p14:creationId xmlns:p14="http://schemas.microsoft.com/office/powerpoint/2010/main" val="252707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1E7D24-907E-6DA8-D13F-8E918AFF40ED}"/>
              </a:ext>
            </a:extLst>
          </p:cNvPr>
          <p:cNvSpPr>
            <a:spLocks noGrp="1"/>
          </p:cNvSpPr>
          <p:nvPr>
            <p:ph type="body" sz="quarter" idx="1"/>
          </p:nvPr>
        </p:nvSpPr>
        <p:spPr>
          <a:xfrm>
            <a:off x="2165436" y="1238865"/>
            <a:ext cx="7861127" cy="3412983"/>
          </a:xfrm>
        </p:spPr>
        <p:txBody>
          <a:bodyPr/>
          <a:lstStyle/>
          <a:p>
            <a:pPr marL="0" indent="0" algn="ctr">
              <a:buNone/>
            </a:pPr>
            <a:r>
              <a:rPr lang="en-US" sz="6600" dirty="0">
                <a:solidFill>
                  <a:srgbClr val="002060"/>
                </a:solidFill>
                <a:latin typeface="Proxima Nova" panose="02000506030000020004"/>
              </a:rPr>
              <a:t>ETHICS</a:t>
            </a:r>
            <a:r>
              <a:rPr lang="en-US" sz="6000" dirty="0">
                <a:solidFill>
                  <a:srgbClr val="002060"/>
                </a:solidFill>
                <a:latin typeface="Proxima Nova" panose="02000506030000020004"/>
              </a:rPr>
              <a:t> </a:t>
            </a:r>
          </a:p>
          <a:p>
            <a:pPr marL="0" indent="0" algn="ctr">
              <a:buNone/>
            </a:pPr>
            <a:r>
              <a:rPr lang="en-US" sz="4000" dirty="0">
                <a:solidFill>
                  <a:srgbClr val="002060"/>
                </a:solidFill>
                <a:latin typeface="Proxima Nova" panose="02000506030000020004"/>
              </a:rPr>
              <a:t>AND</a:t>
            </a:r>
            <a:r>
              <a:rPr lang="en-US" sz="6000" dirty="0">
                <a:solidFill>
                  <a:srgbClr val="002060"/>
                </a:solidFill>
                <a:latin typeface="Proxima Nova" panose="02000506030000020004"/>
              </a:rPr>
              <a:t> </a:t>
            </a:r>
          </a:p>
          <a:p>
            <a:pPr marL="0" indent="0" algn="ctr">
              <a:buNone/>
            </a:pPr>
            <a:r>
              <a:rPr lang="en-US" sz="6600" dirty="0">
                <a:solidFill>
                  <a:srgbClr val="002060"/>
                </a:solidFill>
                <a:latin typeface="Proxima Nova" panose="02000506030000020004"/>
              </a:rPr>
              <a:t>MORALS</a:t>
            </a:r>
          </a:p>
        </p:txBody>
      </p:sp>
      <p:pic>
        <p:nvPicPr>
          <p:cNvPr id="4" name="Picture 3" descr="Logo, company name">
            <a:extLst>
              <a:ext uri="{FF2B5EF4-FFF2-40B4-BE49-F238E27FC236}">
                <a16:creationId xmlns:a16="http://schemas.microsoft.com/office/drawing/2014/main" id="{FA40C3E9-6909-83E8-84D2-71C59761016D}"/>
              </a:ext>
            </a:extLst>
          </p:cNvPr>
          <p:cNvPicPr>
            <a:picLocks noChangeAspect="1"/>
          </p:cNvPicPr>
          <p:nvPr/>
        </p:nvPicPr>
        <p:blipFill>
          <a:blip r:embed="rId2"/>
          <a:stretch>
            <a:fillRect/>
          </a:stretch>
        </p:blipFill>
        <p:spPr>
          <a:xfrm>
            <a:off x="39757" y="6008204"/>
            <a:ext cx="898520" cy="664817"/>
          </a:xfrm>
          <a:prstGeom prst="rect">
            <a:avLst/>
          </a:prstGeom>
        </p:spPr>
      </p:pic>
    </p:spTree>
    <p:extLst>
      <p:ext uri="{BB962C8B-B14F-4D97-AF65-F5344CB8AC3E}">
        <p14:creationId xmlns:p14="http://schemas.microsoft.com/office/powerpoint/2010/main" val="6616946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49C76-8D92-E165-E06F-27B716A300F9}"/>
              </a:ext>
            </a:extLst>
          </p:cNvPr>
          <p:cNvSpPr>
            <a:spLocks noGrp="1"/>
          </p:cNvSpPr>
          <p:nvPr>
            <p:ph type="title"/>
          </p:nvPr>
        </p:nvSpPr>
        <p:spPr/>
        <p:txBody>
          <a:bodyPr/>
          <a:lstStyle/>
          <a:p>
            <a:r>
              <a:rPr lang="en-US" dirty="0"/>
              <a:t>Financial Aspects of TB Disease</a:t>
            </a:r>
          </a:p>
        </p:txBody>
      </p:sp>
      <p:sp>
        <p:nvSpPr>
          <p:cNvPr id="3" name="Content Placeholder 2">
            <a:extLst>
              <a:ext uri="{FF2B5EF4-FFF2-40B4-BE49-F238E27FC236}">
                <a16:creationId xmlns:a16="http://schemas.microsoft.com/office/drawing/2014/main" id="{BAD1EFD3-F824-CD50-EFD9-6F891EBED2A0}"/>
              </a:ext>
            </a:extLst>
          </p:cNvPr>
          <p:cNvSpPr>
            <a:spLocks noGrp="1"/>
          </p:cNvSpPr>
          <p:nvPr>
            <p:ph sz="half" idx="4294967295"/>
          </p:nvPr>
        </p:nvSpPr>
        <p:spPr>
          <a:xfrm>
            <a:off x="403501" y="1586603"/>
            <a:ext cx="11230251" cy="4525962"/>
          </a:xfrm>
        </p:spPr>
        <p:txBody>
          <a:bodyPr>
            <a:normAutofit lnSpcReduction="10000"/>
          </a:bodyPr>
          <a:lstStyle/>
          <a:p>
            <a:pPr marL="0" indent="0" algn="l">
              <a:lnSpc>
                <a:spcPct val="120000"/>
              </a:lnSpc>
              <a:spcAft>
                <a:spcPts val="1200"/>
              </a:spcAft>
              <a:buNone/>
            </a:pPr>
            <a:r>
              <a:rPr lang="en-US" sz="2000" b="0" i="0" dirty="0">
                <a:solidFill>
                  <a:srgbClr val="002060"/>
                </a:solidFill>
                <a:effectLst/>
                <a:latin typeface="Proxima Nova"/>
              </a:rPr>
              <a:t>Often leading to catastrophic costs, income loss, and asset depletion. These impacts can perpetuate a cycle of poverty and worsen health outcomes.</a:t>
            </a:r>
          </a:p>
          <a:p>
            <a:pPr algn="l">
              <a:lnSpc>
                <a:spcPct val="120000"/>
              </a:lnSpc>
              <a:spcAft>
                <a:spcPts val="1200"/>
              </a:spcAft>
            </a:pPr>
            <a:r>
              <a:rPr lang="en-US" sz="2000" b="1" i="0" dirty="0">
                <a:solidFill>
                  <a:srgbClr val="002060"/>
                </a:solidFill>
                <a:effectLst/>
                <a:latin typeface="Proxima Nova"/>
              </a:rPr>
              <a:t>Catastrophic Costs and Income Loss:</a:t>
            </a:r>
            <a:r>
              <a:rPr lang="en-US" sz="2000" b="0" i="0" dirty="0">
                <a:solidFill>
                  <a:srgbClr val="002060"/>
                </a:solidFill>
                <a:effectLst/>
                <a:latin typeface="Proxima Nova"/>
              </a:rPr>
              <a:t> TB-affected households frequently face catastrophic costs, defined as expenses exceeding 20% of their annual income. In Tanzania, 44.9% of TB-affected households experienced catastrophic costs, driven by income loss and medical expenses. Similarly, in the Philippines, 42.4% of households faced catastrophic costs, with a higher burden among drug-resistant TB patients.</a:t>
            </a:r>
          </a:p>
          <a:p>
            <a:pPr algn="l">
              <a:lnSpc>
                <a:spcPct val="120000"/>
              </a:lnSpc>
              <a:spcAft>
                <a:spcPts val="1200"/>
              </a:spcAft>
            </a:pPr>
            <a:r>
              <a:rPr lang="en-US" sz="2000" b="1" i="0" dirty="0">
                <a:solidFill>
                  <a:srgbClr val="002060"/>
                </a:solidFill>
                <a:effectLst/>
                <a:latin typeface="Proxima Nova"/>
              </a:rPr>
              <a:t>Asset Depletion:</a:t>
            </a:r>
            <a:r>
              <a:rPr lang="en-US" sz="2000" b="0" i="0" dirty="0">
                <a:solidFill>
                  <a:srgbClr val="002060"/>
                </a:solidFill>
                <a:effectLst/>
                <a:latin typeface="Proxima Nova"/>
              </a:rPr>
              <a:t> Many households resort to dissaving practices, such as borrowing money or selling assets, to cope with TB-related expenses. In the Philippines, over 40% of households engaged in such practices. In Tanzania, 53% of households borrowed money or sold assets to finance TB treatment.</a:t>
            </a:r>
          </a:p>
          <a:p>
            <a:endParaRPr lang="en-US" sz="2000" dirty="0">
              <a:solidFill>
                <a:srgbClr val="002060"/>
              </a:solidFill>
              <a:latin typeface="Proxima Nova"/>
            </a:endParaRPr>
          </a:p>
        </p:txBody>
      </p:sp>
    </p:spTree>
    <p:extLst>
      <p:ext uri="{BB962C8B-B14F-4D97-AF65-F5344CB8AC3E}">
        <p14:creationId xmlns:p14="http://schemas.microsoft.com/office/powerpoint/2010/main" val="114006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49C76-8D92-E165-E06F-27B716A300F9}"/>
              </a:ext>
            </a:extLst>
          </p:cNvPr>
          <p:cNvSpPr>
            <a:spLocks noGrp="1"/>
          </p:cNvSpPr>
          <p:nvPr>
            <p:ph type="title"/>
          </p:nvPr>
        </p:nvSpPr>
        <p:spPr/>
        <p:txBody>
          <a:bodyPr/>
          <a:lstStyle/>
          <a:p>
            <a:r>
              <a:rPr lang="en-US" dirty="0">
                <a:solidFill>
                  <a:srgbClr val="002060"/>
                </a:solidFill>
              </a:rPr>
              <a:t>Financial Aspects of TB Disease</a:t>
            </a:r>
          </a:p>
        </p:txBody>
      </p:sp>
      <p:sp>
        <p:nvSpPr>
          <p:cNvPr id="3" name="Content Placeholder 2">
            <a:extLst>
              <a:ext uri="{FF2B5EF4-FFF2-40B4-BE49-F238E27FC236}">
                <a16:creationId xmlns:a16="http://schemas.microsoft.com/office/drawing/2014/main" id="{BAD1EFD3-F824-CD50-EFD9-6F891EBED2A0}"/>
              </a:ext>
            </a:extLst>
          </p:cNvPr>
          <p:cNvSpPr>
            <a:spLocks noGrp="1"/>
          </p:cNvSpPr>
          <p:nvPr>
            <p:ph sz="half" idx="1"/>
          </p:nvPr>
        </p:nvSpPr>
        <p:spPr/>
        <p:txBody>
          <a:bodyPr/>
          <a:lstStyle/>
          <a:p>
            <a:r>
              <a:rPr lang="en-US" dirty="0">
                <a:solidFill>
                  <a:srgbClr val="002060"/>
                </a:solidFill>
              </a:rPr>
              <a:t>What can we do?</a:t>
            </a:r>
          </a:p>
        </p:txBody>
      </p:sp>
      <p:sp>
        <p:nvSpPr>
          <p:cNvPr id="4" name="Content Placeholder 3">
            <a:extLst>
              <a:ext uri="{FF2B5EF4-FFF2-40B4-BE49-F238E27FC236}">
                <a16:creationId xmlns:a16="http://schemas.microsoft.com/office/drawing/2014/main" id="{BA66C454-B818-A78A-7608-4FED49833019}"/>
              </a:ext>
            </a:extLst>
          </p:cNvPr>
          <p:cNvSpPr>
            <a:spLocks noGrp="1"/>
          </p:cNvSpPr>
          <p:nvPr>
            <p:ph sz="half" idx="2"/>
          </p:nvPr>
        </p:nvSpPr>
        <p:spPr>
          <a:xfrm>
            <a:off x="6172200" y="1825625"/>
            <a:ext cx="5555974" cy="3511688"/>
          </a:xfrm>
        </p:spPr>
        <p:txBody>
          <a:bodyPr/>
          <a:lstStyle/>
          <a:p>
            <a:r>
              <a:rPr lang="en-US" dirty="0">
                <a:solidFill>
                  <a:srgbClr val="002060"/>
                </a:solidFill>
              </a:rPr>
              <a:t>Release pts from isolation as soon as possible</a:t>
            </a:r>
          </a:p>
          <a:p>
            <a:r>
              <a:rPr lang="en-US" dirty="0">
                <a:solidFill>
                  <a:srgbClr val="002060"/>
                </a:solidFill>
              </a:rPr>
              <a:t>Make them aware of community services potentially available  (ideally, assign a SW)</a:t>
            </a:r>
          </a:p>
        </p:txBody>
      </p:sp>
      <p:pic>
        <p:nvPicPr>
          <p:cNvPr id="10" name="Picture 9" descr="Man wearing a mask">
            <a:extLst>
              <a:ext uri="{FF2B5EF4-FFF2-40B4-BE49-F238E27FC236}">
                <a16:creationId xmlns:a16="http://schemas.microsoft.com/office/drawing/2014/main" id="{6A9EA25F-4CD6-AE9E-23B8-EB59BE871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500275"/>
            <a:ext cx="4941794" cy="3294529"/>
          </a:xfrm>
          <a:prstGeom prst="rect">
            <a:avLst/>
          </a:prstGeom>
        </p:spPr>
      </p:pic>
    </p:spTree>
    <p:extLst>
      <p:ext uri="{BB962C8B-B14F-4D97-AF65-F5344CB8AC3E}">
        <p14:creationId xmlns:p14="http://schemas.microsoft.com/office/powerpoint/2010/main" val="54659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49C76-8D92-E165-E06F-27B716A300F9}"/>
              </a:ext>
            </a:extLst>
          </p:cNvPr>
          <p:cNvSpPr>
            <a:spLocks noGrp="1"/>
          </p:cNvSpPr>
          <p:nvPr>
            <p:ph type="title"/>
          </p:nvPr>
        </p:nvSpPr>
        <p:spPr>
          <a:xfrm>
            <a:off x="838200" y="181251"/>
            <a:ext cx="10515600" cy="1325563"/>
          </a:xfrm>
        </p:spPr>
        <p:txBody>
          <a:bodyPr/>
          <a:lstStyle/>
          <a:p>
            <a:r>
              <a:rPr lang="en-US" dirty="0"/>
              <a:t>Financial Aspects of TB Disease</a:t>
            </a:r>
          </a:p>
        </p:txBody>
      </p:sp>
      <p:sp>
        <p:nvSpPr>
          <p:cNvPr id="4" name="Content Placeholder 3">
            <a:extLst>
              <a:ext uri="{FF2B5EF4-FFF2-40B4-BE49-F238E27FC236}">
                <a16:creationId xmlns:a16="http://schemas.microsoft.com/office/drawing/2014/main" id="{BA66C454-B818-A78A-7608-4FED49833019}"/>
              </a:ext>
            </a:extLst>
          </p:cNvPr>
          <p:cNvSpPr>
            <a:spLocks noGrp="1"/>
          </p:cNvSpPr>
          <p:nvPr>
            <p:ph sz="half" idx="4294967295"/>
          </p:nvPr>
        </p:nvSpPr>
        <p:spPr>
          <a:xfrm>
            <a:off x="775252" y="1386509"/>
            <a:ext cx="10515600" cy="4845326"/>
          </a:xfrm>
        </p:spPr>
        <p:txBody>
          <a:bodyPr>
            <a:normAutofit fontScale="92500" lnSpcReduction="20000"/>
          </a:bodyPr>
          <a:lstStyle/>
          <a:p>
            <a:pPr marL="0" indent="0">
              <a:lnSpc>
                <a:spcPct val="120000"/>
              </a:lnSpc>
              <a:spcAft>
                <a:spcPts val="1200"/>
              </a:spcAft>
              <a:buNone/>
            </a:pPr>
            <a:r>
              <a:rPr lang="en-US" sz="3600" dirty="0">
                <a:solidFill>
                  <a:srgbClr val="002060"/>
                </a:solidFill>
                <a:latin typeface="Proxima Nova" panose="02000506030000020004"/>
                <a:ea typeface="Aptos" panose="020B0004020202020204" pitchFamily="34" charset="0"/>
                <a:cs typeface="Times New Roman" panose="02020603050405020304" pitchFamily="18" charset="0"/>
              </a:rPr>
              <a:t>E</a:t>
            </a:r>
            <a:r>
              <a:rPr lang="en-US" sz="3600" dirty="0">
                <a:solidFill>
                  <a:srgbClr val="002060"/>
                </a:solidFill>
                <a:effectLst/>
                <a:latin typeface="Proxima Nova" panose="02000506030000020004"/>
                <a:ea typeface="Aptos" panose="020B0004020202020204" pitchFamily="34" charset="0"/>
                <a:cs typeface="Times New Roman" panose="02020603050405020304" pitchFamily="18" charset="0"/>
              </a:rPr>
              <a:t>asing the financial burden of TB requires a multifaceted approach:</a:t>
            </a:r>
          </a:p>
          <a:p>
            <a:pPr>
              <a:lnSpc>
                <a:spcPct val="120000"/>
              </a:lnSpc>
              <a:spcAft>
                <a:spcPts val="1200"/>
              </a:spcAft>
            </a:pPr>
            <a:r>
              <a:rPr lang="en-US" dirty="0">
                <a:solidFill>
                  <a:srgbClr val="002060"/>
                </a:solidFill>
                <a:effectLst/>
                <a:latin typeface="Proxima Nova" panose="02000506030000020004"/>
                <a:ea typeface="Aptos" panose="020B0004020202020204" pitchFamily="34" charset="0"/>
                <a:cs typeface="Times New Roman" panose="02020603050405020304" pitchFamily="18" charset="0"/>
              </a:rPr>
              <a:t>targeted cash transfers, </a:t>
            </a:r>
          </a:p>
          <a:p>
            <a:pPr>
              <a:lnSpc>
                <a:spcPct val="120000"/>
              </a:lnSpc>
              <a:spcAft>
                <a:spcPts val="1200"/>
              </a:spcAft>
            </a:pPr>
            <a:r>
              <a:rPr lang="en-US" dirty="0">
                <a:solidFill>
                  <a:srgbClr val="002060"/>
                </a:solidFill>
                <a:effectLst/>
                <a:latin typeface="Proxima Nova" panose="02000506030000020004"/>
                <a:ea typeface="Aptos" panose="020B0004020202020204" pitchFamily="34" charset="0"/>
                <a:cs typeface="Times New Roman" panose="02020603050405020304" pitchFamily="18" charset="0"/>
              </a:rPr>
              <a:t>socioeconomic support, </a:t>
            </a:r>
          </a:p>
          <a:p>
            <a:pPr>
              <a:lnSpc>
                <a:spcPct val="120000"/>
              </a:lnSpc>
              <a:spcAft>
                <a:spcPts val="1200"/>
              </a:spcAft>
            </a:pPr>
            <a:r>
              <a:rPr lang="en-US" dirty="0">
                <a:solidFill>
                  <a:srgbClr val="002060"/>
                </a:solidFill>
                <a:effectLst/>
                <a:latin typeface="Proxima Nova" panose="02000506030000020004"/>
                <a:ea typeface="Aptos" panose="020B0004020202020204" pitchFamily="34" charset="0"/>
                <a:cs typeface="Times New Roman" panose="02020603050405020304" pitchFamily="18" charset="0"/>
              </a:rPr>
              <a:t>nutritional programs, </a:t>
            </a:r>
          </a:p>
          <a:p>
            <a:pPr>
              <a:lnSpc>
                <a:spcPct val="120000"/>
              </a:lnSpc>
              <a:spcAft>
                <a:spcPts val="1200"/>
              </a:spcAft>
            </a:pPr>
            <a:r>
              <a:rPr lang="en-US" dirty="0">
                <a:solidFill>
                  <a:srgbClr val="002060"/>
                </a:solidFill>
                <a:effectLst/>
                <a:latin typeface="Proxima Nova" panose="02000506030000020004"/>
                <a:ea typeface="Aptos" panose="020B0004020202020204" pitchFamily="34" charset="0"/>
                <a:cs typeface="Times New Roman" panose="02020603050405020304" pitchFamily="18" charset="0"/>
              </a:rPr>
              <a:t>active case finding, and </a:t>
            </a:r>
          </a:p>
          <a:p>
            <a:pPr>
              <a:lnSpc>
                <a:spcPct val="120000"/>
              </a:lnSpc>
              <a:spcAft>
                <a:spcPts val="1200"/>
              </a:spcAft>
            </a:pPr>
            <a:r>
              <a:rPr lang="en-US" dirty="0">
                <a:solidFill>
                  <a:srgbClr val="002060"/>
                </a:solidFill>
                <a:effectLst/>
                <a:latin typeface="Proxima Nova" panose="02000506030000020004"/>
                <a:ea typeface="Aptos" panose="020B0004020202020204" pitchFamily="34" charset="0"/>
                <a:cs typeface="Times New Roman" panose="02020603050405020304" pitchFamily="18" charset="0"/>
              </a:rPr>
              <a:t>strong intersectoral collaboration.</a:t>
            </a:r>
          </a:p>
          <a:p>
            <a:pPr marL="0" indent="0">
              <a:buNone/>
            </a:pPr>
            <a:endParaRPr lang="en-US" sz="3600" dirty="0">
              <a:solidFill>
                <a:srgbClr val="002060"/>
              </a:solidFill>
              <a:latin typeface="Proxima Nova" panose="02000506030000020004"/>
            </a:endParaRPr>
          </a:p>
        </p:txBody>
      </p:sp>
    </p:spTree>
    <p:extLst>
      <p:ext uri="{BB962C8B-B14F-4D97-AF65-F5344CB8AC3E}">
        <p14:creationId xmlns:p14="http://schemas.microsoft.com/office/powerpoint/2010/main" val="262350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49C76-8D92-E165-E06F-27B716A300F9}"/>
              </a:ext>
            </a:extLst>
          </p:cNvPr>
          <p:cNvSpPr>
            <a:spLocks noGrp="1"/>
          </p:cNvSpPr>
          <p:nvPr>
            <p:ph type="title"/>
          </p:nvPr>
        </p:nvSpPr>
        <p:spPr>
          <a:xfrm>
            <a:off x="281608" y="216039"/>
            <a:ext cx="11628783" cy="1021384"/>
          </a:xfrm>
        </p:spPr>
        <p:txBody>
          <a:bodyPr>
            <a:normAutofit/>
          </a:bodyPr>
          <a:lstStyle/>
          <a:p>
            <a:r>
              <a:rPr lang="en-US" sz="4000" dirty="0"/>
              <a:t>Easing the Financial Burden: Effective Approaches</a:t>
            </a:r>
          </a:p>
        </p:txBody>
      </p:sp>
      <p:sp>
        <p:nvSpPr>
          <p:cNvPr id="4" name="Content Placeholder 3">
            <a:extLst>
              <a:ext uri="{FF2B5EF4-FFF2-40B4-BE49-F238E27FC236}">
                <a16:creationId xmlns:a16="http://schemas.microsoft.com/office/drawing/2014/main" id="{BA66C454-B818-A78A-7608-4FED49833019}"/>
              </a:ext>
            </a:extLst>
          </p:cNvPr>
          <p:cNvSpPr>
            <a:spLocks noGrp="1"/>
          </p:cNvSpPr>
          <p:nvPr>
            <p:ph sz="half" idx="4294967295"/>
          </p:nvPr>
        </p:nvSpPr>
        <p:spPr>
          <a:xfrm>
            <a:off x="211138" y="1456085"/>
            <a:ext cx="11980862" cy="4417941"/>
          </a:xfrm>
        </p:spPr>
        <p:txBody>
          <a:bodyPr>
            <a:normAutofit/>
          </a:bodyPr>
          <a:lstStyle/>
          <a:p>
            <a:pPr marL="0" marR="0">
              <a:lnSpc>
                <a:spcPct val="107000"/>
              </a:lnSpc>
              <a:spcBef>
                <a:spcPts val="0"/>
              </a:spcBef>
              <a:spcAft>
                <a:spcPts val="800"/>
              </a:spcAft>
            </a:pPr>
            <a:r>
              <a:rPr lang="en-US" sz="1600" dirty="0">
                <a:solidFill>
                  <a:srgbClr val="002060"/>
                </a:solidFill>
                <a:effectLst/>
                <a:latin typeface="Proxima Nova"/>
                <a:ea typeface="Aptos" panose="020B0004020202020204" pitchFamily="34" charset="0"/>
                <a:cs typeface="Times New Roman" panose="02020603050405020304" pitchFamily="18" charset="0"/>
              </a:rPr>
              <a:t> Implementation of </a:t>
            </a:r>
            <a:r>
              <a:rPr lang="en-US" sz="1600" b="1" dirty="0">
                <a:solidFill>
                  <a:srgbClr val="002060"/>
                </a:solidFill>
                <a:effectLst/>
                <a:latin typeface="Proxima Nova"/>
                <a:ea typeface="Aptos" panose="020B0004020202020204" pitchFamily="34" charset="0"/>
                <a:cs typeface="Times New Roman" panose="02020603050405020304" pitchFamily="18" charset="0"/>
              </a:rPr>
              <a:t>cash transfer programs</a:t>
            </a:r>
            <a:r>
              <a:rPr lang="en-US" sz="1600" dirty="0">
                <a:solidFill>
                  <a:srgbClr val="002060"/>
                </a:solidFill>
                <a:effectLst/>
                <a:latin typeface="Proxima Nova"/>
                <a:ea typeface="Aptos" panose="020B0004020202020204" pitchFamily="34" charset="0"/>
                <a:cs typeface="Times New Roman" panose="02020603050405020304" pitchFamily="18" charset="0"/>
              </a:rPr>
              <a:t>. </a:t>
            </a:r>
          </a:p>
          <a:p>
            <a:pPr marL="514350" lvl="1" indent="-285750">
              <a:lnSpc>
                <a:spcPct val="107000"/>
              </a:lnSpc>
              <a:spcBef>
                <a:spcPts val="0"/>
              </a:spcBef>
              <a:spcAft>
                <a:spcPts val="800"/>
              </a:spcAft>
              <a:buFont typeface="Courier New" panose="02070309020205020404" pitchFamily="49" charset="0"/>
              <a:buChar char="o"/>
            </a:pPr>
            <a:r>
              <a:rPr lang="en-US" sz="1600" dirty="0">
                <a:solidFill>
                  <a:srgbClr val="002060"/>
                </a:solidFill>
                <a:effectLst/>
                <a:latin typeface="Proxima Nova"/>
                <a:ea typeface="Aptos" panose="020B0004020202020204" pitchFamily="34" charset="0"/>
                <a:cs typeface="Times New Roman" panose="02020603050405020304" pitchFamily="18" charset="0"/>
              </a:rPr>
              <a:t>These can be either TB-specific, targeting households with a confirmed TB diagnosis, or TB-sensitive, aimed at increasing the income of households at high risk of TB to enhance their economic resilience. A study comparing these strategies in low- and middle-income countries found that TB-specific cash transfers were more effective and affordable in preventing catastrophic costs than TB-sensitive approaches.</a:t>
            </a:r>
          </a:p>
          <a:p>
            <a:pPr marL="0" marR="0">
              <a:lnSpc>
                <a:spcPct val="107000"/>
              </a:lnSpc>
              <a:spcBef>
                <a:spcPts val="0"/>
              </a:spcBef>
              <a:spcAft>
                <a:spcPts val="800"/>
              </a:spcAft>
            </a:pPr>
            <a:r>
              <a:rPr lang="en-US" sz="1600" dirty="0">
                <a:solidFill>
                  <a:srgbClr val="002060"/>
                </a:solidFill>
                <a:latin typeface="Proxima Nova"/>
                <a:ea typeface="Aptos" panose="020B0004020202020204" pitchFamily="34" charset="0"/>
                <a:cs typeface="Times New Roman" panose="02020603050405020304" pitchFamily="18" charset="0"/>
              </a:rPr>
              <a:t>P</a:t>
            </a:r>
            <a:r>
              <a:rPr lang="en-US" sz="1600" dirty="0">
                <a:solidFill>
                  <a:srgbClr val="002060"/>
                </a:solidFill>
                <a:effectLst/>
                <a:latin typeface="Proxima Nova"/>
                <a:ea typeface="Aptos" panose="020B0004020202020204" pitchFamily="34" charset="0"/>
                <a:cs typeface="Times New Roman" panose="02020603050405020304" pitchFamily="18" charset="0"/>
              </a:rPr>
              <a:t>rovision of </a:t>
            </a:r>
            <a:r>
              <a:rPr lang="en-US" sz="1600" b="1" dirty="0">
                <a:solidFill>
                  <a:srgbClr val="002060"/>
                </a:solidFill>
                <a:effectLst/>
                <a:latin typeface="Proxima Nova"/>
                <a:ea typeface="Aptos" panose="020B0004020202020204" pitchFamily="34" charset="0"/>
                <a:cs typeface="Times New Roman" panose="02020603050405020304" pitchFamily="18" charset="0"/>
              </a:rPr>
              <a:t>socioeconomic support</a:t>
            </a:r>
            <a:r>
              <a:rPr lang="en-US" sz="1600" dirty="0">
                <a:solidFill>
                  <a:srgbClr val="002060"/>
                </a:solidFill>
                <a:effectLst/>
                <a:latin typeface="Proxima Nova"/>
                <a:ea typeface="Aptos" panose="020B0004020202020204" pitchFamily="34" charset="0"/>
                <a:cs typeface="Times New Roman" panose="02020603050405020304" pitchFamily="18" charset="0"/>
              </a:rPr>
              <a:t>. </a:t>
            </a:r>
          </a:p>
          <a:p>
            <a:pPr marL="514350" lvl="1" indent="-285750">
              <a:lnSpc>
                <a:spcPct val="107000"/>
              </a:lnSpc>
              <a:spcBef>
                <a:spcPts val="0"/>
              </a:spcBef>
              <a:spcAft>
                <a:spcPts val="800"/>
              </a:spcAft>
              <a:buFont typeface="Courier New" panose="02070309020205020404" pitchFamily="49" charset="0"/>
              <a:buChar char="o"/>
            </a:pPr>
            <a:r>
              <a:rPr lang="en-US" sz="1600" dirty="0">
                <a:solidFill>
                  <a:srgbClr val="002060"/>
                </a:solidFill>
                <a:effectLst/>
                <a:latin typeface="Proxima Nova"/>
                <a:ea typeface="Aptos" panose="020B0004020202020204" pitchFamily="34" charset="0"/>
                <a:cs typeface="Times New Roman" panose="02020603050405020304" pitchFamily="18" charset="0"/>
              </a:rPr>
              <a:t>In Peru, a TB-specific socioeconomic intervention, which included cash transfers conditional upon TB screening and treatment adherence, significantly reduced the likelihood of households incurring catastrophic costs. This intervention highlights </a:t>
            </a:r>
            <a:r>
              <a:rPr lang="en-US" sz="1600" dirty="0">
                <a:solidFill>
                  <a:srgbClr val="002060"/>
                </a:solidFill>
                <a:effectLst/>
                <a:highlight>
                  <a:srgbClr val="FFFF00"/>
                </a:highlight>
                <a:latin typeface="Proxima Nova"/>
                <a:ea typeface="Aptos" panose="020B0004020202020204" pitchFamily="34" charset="0"/>
                <a:cs typeface="Times New Roman" panose="02020603050405020304" pitchFamily="18" charset="0"/>
              </a:rPr>
              <a:t>the importance of integrating economic support with health interventions </a:t>
            </a:r>
            <a:r>
              <a:rPr lang="en-US" sz="1600" dirty="0">
                <a:solidFill>
                  <a:srgbClr val="002060"/>
                </a:solidFill>
                <a:effectLst/>
                <a:latin typeface="Proxima Nova"/>
                <a:ea typeface="Aptos" panose="020B0004020202020204" pitchFamily="34" charset="0"/>
                <a:cs typeface="Times New Roman" panose="02020603050405020304" pitchFamily="18" charset="0"/>
              </a:rPr>
              <a:t>to mitigate financial burdens.</a:t>
            </a:r>
          </a:p>
          <a:p>
            <a:pPr marL="0" marR="0">
              <a:lnSpc>
                <a:spcPct val="107000"/>
              </a:lnSpc>
              <a:spcBef>
                <a:spcPts val="0"/>
              </a:spcBef>
              <a:spcAft>
                <a:spcPts val="800"/>
              </a:spcAft>
            </a:pPr>
            <a:r>
              <a:rPr lang="en-US" sz="1600" b="1" dirty="0">
                <a:solidFill>
                  <a:srgbClr val="002060"/>
                </a:solidFill>
                <a:effectLst/>
                <a:latin typeface="Proxima Nova"/>
                <a:ea typeface="Aptos" panose="020B0004020202020204" pitchFamily="34" charset="0"/>
                <a:cs typeface="Times New Roman" panose="02020603050405020304" pitchFamily="18" charset="0"/>
              </a:rPr>
              <a:t>Nutritional support programs</a:t>
            </a:r>
            <a:r>
              <a:rPr lang="en-US" sz="1600" dirty="0">
                <a:solidFill>
                  <a:srgbClr val="002060"/>
                </a:solidFill>
                <a:effectLst/>
                <a:latin typeface="Proxima Nova"/>
                <a:ea typeface="Aptos" panose="020B0004020202020204" pitchFamily="34" charset="0"/>
                <a:cs typeface="Times New Roman" panose="02020603050405020304" pitchFamily="18" charset="0"/>
              </a:rPr>
              <a:t> </a:t>
            </a:r>
          </a:p>
          <a:p>
            <a:pPr marL="514350" lvl="1" indent="-285750">
              <a:lnSpc>
                <a:spcPct val="107000"/>
              </a:lnSpc>
              <a:spcBef>
                <a:spcPts val="0"/>
              </a:spcBef>
              <a:spcAft>
                <a:spcPts val="800"/>
              </a:spcAft>
              <a:buFont typeface="Courier New" panose="02070309020205020404" pitchFamily="49" charset="0"/>
              <a:buChar char="o"/>
            </a:pPr>
            <a:r>
              <a:rPr lang="en-US" sz="1600" dirty="0">
                <a:solidFill>
                  <a:srgbClr val="002060"/>
                </a:solidFill>
                <a:effectLst/>
                <a:latin typeface="Proxima Nova"/>
                <a:ea typeface="Aptos" panose="020B0004020202020204" pitchFamily="34" charset="0"/>
                <a:cs typeface="Times New Roman" panose="02020603050405020304" pitchFamily="18" charset="0"/>
              </a:rPr>
              <a:t>can also play a crucial role. </a:t>
            </a:r>
            <a:r>
              <a:rPr lang="en-US" sz="1600" dirty="0">
                <a:solidFill>
                  <a:srgbClr val="002060"/>
                </a:solidFill>
                <a:latin typeface="Proxima Nova"/>
                <a:ea typeface="Aptos" panose="020B0004020202020204" pitchFamily="34" charset="0"/>
                <a:cs typeface="Times New Roman" panose="02020603050405020304" pitchFamily="18" charset="0"/>
              </a:rPr>
              <a:t>An example is</a:t>
            </a:r>
            <a:r>
              <a:rPr lang="en-US" sz="1600" dirty="0">
                <a:solidFill>
                  <a:srgbClr val="002060"/>
                </a:solidFill>
                <a:effectLst/>
                <a:latin typeface="Proxima Nova"/>
                <a:ea typeface="Aptos" panose="020B0004020202020204" pitchFamily="34" charset="0"/>
                <a:cs typeface="Times New Roman" panose="02020603050405020304" pitchFamily="18" charset="0"/>
              </a:rPr>
              <a:t> the Indian government's 'Nikshay Poshan Yojana' scheme provides nutritional support to TB patients, which has been shown to help reduce catastrophic costs</a:t>
            </a:r>
            <a:r>
              <a:rPr lang="en-US" sz="1600" dirty="0">
                <a:solidFill>
                  <a:srgbClr val="002060"/>
                </a:solidFill>
                <a:latin typeface="Proxima Nova"/>
                <a:ea typeface="Aptos" panose="020B0004020202020204" pitchFamily="34" charset="0"/>
                <a:cs typeface="Times New Roman" panose="02020603050405020304" pitchFamily="18" charset="0"/>
              </a:rPr>
              <a:t>.</a:t>
            </a:r>
            <a:endParaRPr lang="en-US" sz="1600" dirty="0">
              <a:solidFill>
                <a:srgbClr val="002060"/>
              </a:solidFill>
              <a:effectLst/>
              <a:latin typeface="Proxima Nova"/>
              <a:ea typeface="Aptos" panose="020B0004020202020204" pitchFamily="34" charset="0"/>
              <a:cs typeface="Times New Roman" panose="02020603050405020304" pitchFamily="18" charset="0"/>
            </a:endParaRPr>
          </a:p>
          <a:p>
            <a:pPr marL="0" indent="0">
              <a:buNone/>
            </a:pPr>
            <a:endParaRPr lang="en-US" sz="1600" dirty="0">
              <a:solidFill>
                <a:srgbClr val="002060"/>
              </a:solidFill>
              <a:latin typeface="Proxima Nova"/>
            </a:endParaRPr>
          </a:p>
        </p:txBody>
      </p:sp>
    </p:spTree>
    <p:extLst>
      <p:ext uri="{BB962C8B-B14F-4D97-AF65-F5344CB8AC3E}">
        <p14:creationId xmlns:p14="http://schemas.microsoft.com/office/powerpoint/2010/main" val="152378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360A4A-A55C-0902-DCBE-7B986482AF0B}"/>
              </a:ext>
            </a:extLst>
          </p:cNvPr>
          <p:cNvSpPr>
            <a:spLocks noGrp="1"/>
          </p:cNvSpPr>
          <p:nvPr>
            <p:ph type="sldNum" sz="quarter" idx="12"/>
          </p:nvPr>
        </p:nvSpPr>
        <p:spPr/>
        <p:txBody>
          <a:bodyPr/>
          <a:lstStyle/>
          <a:p>
            <a:fld id="{93424B46-88B0-F54F-971F-2168E11F14B4}" type="slidenum">
              <a:rPr lang="en-US" smtClean="0"/>
              <a:pPr/>
              <a:t>44</a:t>
            </a:fld>
            <a:endParaRPr lang="en-US"/>
          </a:p>
        </p:txBody>
      </p:sp>
      <p:sp>
        <p:nvSpPr>
          <p:cNvPr id="5" name="TextBox 4">
            <a:extLst>
              <a:ext uri="{FF2B5EF4-FFF2-40B4-BE49-F238E27FC236}">
                <a16:creationId xmlns:a16="http://schemas.microsoft.com/office/drawing/2014/main" id="{A0DC63D1-A3D2-D022-2AF0-394DC0F487F3}"/>
              </a:ext>
            </a:extLst>
          </p:cNvPr>
          <p:cNvSpPr txBox="1"/>
          <p:nvPr/>
        </p:nvSpPr>
        <p:spPr>
          <a:xfrm>
            <a:off x="838200" y="1910508"/>
            <a:ext cx="10457622" cy="3004990"/>
          </a:xfrm>
          <a:prstGeom prst="rect">
            <a:avLst/>
          </a:prstGeom>
          <a:noFill/>
        </p:spPr>
        <p:txBody>
          <a:bodyPr wrap="square">
            <a:spAutoFit/>
          </a:bodyPr>
          <a:lstStyle/>
          <a:p>
            <a:pPr marL="342900" marR="0" indent="-342900">
              <a:lnSpc>
                <a:spcPct val="107000"/>
              </a:lnSpc>
              <a:spcBef>
                <a:spcPts val="0"/>
              </a:spcBef>
              <a:spcAft>
                <a:spcPts val="800"/>
              </a:spcAft>
              <a:buFont typeface="Arial" panose="020B0604020202020204" pitchFamily="34" charset="0"/>
              <a:buChar char="•"/>
            </a:pPr>
            <a:r>
              <a:rPr lang="en-US" sz="2000" b="1" dirty="0">
                <a:solidFill>
                  <a:srgbClr val="002060"/>
                </a:solidFill>
                <a:latin typeface="Proxima Nova"/>
                <a:ea typeface="Aptos" panose="020B0004020202020204" pitchFamily="34" charset="0"/>
                <a:cs typeface="Times New Roman" panose="02020603050405020304" pitchFamily="18" charset="0"/>
              </a:rPr>
              <a:t>A</a:t>
            </a:r>
            <a:r>
              <a:rPr lang="en-US" sz="2000" b="1" dirty="0">
                <a:solidFill>
                  <a:srgbClr val="002060"/>
                </a:solidFill>
                <a:effectLst/>
                <a:latin typeface="Proxima Nova"/>
                <a:ea typeface="Aptos" panose="020B0004020202020204" pitchFamily="34" charset="0"/>
                <a:cs typeface="Times New Roman" panose="02020603050405020304" pitchFamily="18" charset="0"/>
              </a:rPr>
              <a:t>ctive case finding</a:t>
            </a:r>
            <a:r>
              <a:rPr lang="en-US" sz="2000" dirty="0">
                <a:solidFill>
                  <a:srgbClr val="002060"/>
                </a:solidFill>
                <a:effectLst/>
                <a:latin typeface="Proxima Nova"/>
                <a:ea typeface="Aptos" panose="020B0004020202020204" pitchFamily="34" charset="0"/>
                <a:cs typeface="Times New Roman" panose="02020603050405020304" pitchFamily="18" charset="0"/>
              </a:rPr>
              <a:t> and </a:t>
            </a:r>
            <a:r>
              <a:rPr lang="en-US" sz="2000" b="1" dirty="0">
                <a:solidFill>
                  <a:srgbClr val="002060"/>
                </a:solidFill>
                <a:effectLst/>
                <a:latin typeface="Proxima Nova"/>
                <a:ea typeface="Aptos" panose="020B0004020202020204" pitchFamily="34" charset="0"/>
                <a:cs typeface="Times New Roman" panose="02020603050405020304" pitchFamily="18" charset="0"/>
              </a:rPr>
              <a:t>community-based treatment</a:t>
            </a:r>
            <a:r>
              <a:rPr lang="en-US" sz="2000" dirty="0">
                <a:solidFill>
                  <a:srgbClr val="002060"/>
                </a:solidFill>
                <a:effectLst/>
                <a:latin typeface="Proxima Nova"/>
                <a:ea typeface="Aptos" panose="020B0004020202020204" pitchFamily="34" charset="0"/>
                <a:cs typeface="Times New Roman" panose="02020603050405020304" pitchFamily="18" charset="0"/>
              </a:rPr>
              <a:t> </a:t>
            </a:r>
          </a:p>
          <a:p>
            <a:pPr marL="800100" lvl="1" indent="-342900">
              <a:lnSpc>
                <a:spcPct val="107000"/>
              </a:lnSpc>
              <a:spcBef>
                <a:spcPts val="0"/>
              </a:spcBef>
              <a:spcAft>
                <a:spcPts val="800"/>
              </a:spcAft>
              <a:buFont typeface="Arial" panose="020B0604020202020204" pitchFamily="34" charset="0"/>
              <a:buChar char="•"/>
            </a:pPr>
            <a:r>
              <a:rPr lang="en-US" sz="2000" dirty="0">
                <a:solidFill>
                  <a:srgbClr val="002060"/>
                </a:solidFill>
                <a:effectLst/>
                <a:latin typeface="Proxima Nova"/>
                <a:ea typeface="Aptos" panose="020B0004020202020204" pitchFamily="34" charset="0"/>
                <a:cs typeface="Times New Roman" panose="02020603050405020304" pitchFamily="18" charset="0"/>
              </a:rPr>
              <a:t>can reduce pre-diagnosis costs and overall financial burden. In Cambodia, active case finding significantly lowered the costs incurred before treatment compared to passive case finding</a:t>
            </a:r>
            <a:r>
              <a:rPr lang="en-US" sz="2000" dirty="0">
                <a:solidFill>
                  <a:srgbClr val="002060"/>
                </a:solidFill>
                <a:latin typeface="Proxima Nova"/>
                <a:ea typeface="Aptos" panose="020B0004020202020204" pitchFamily="34" charset="0"/>
                <a:cs typeface="Times New Roman" panose="02020603050405020304" pitchFamily="18" charset="0"/>
              </a:rPr>
              <a:t>.</a:t>
            </a:r>
            <a:endParaRPr lang="en-US" sz="2000" dirty="0">
              <a:solidFill>
                <a:srgbClr val="002060"/>
              </a:solidFill>
              <a:effectLst/>
              <a:latin typeface="Proxima Nova"/>
              <a:ea typeface="Aptos" panose="020B0004020202020204" pitchFamily="34" charset="0"/>
              <a:cs typeface="Times New Roman" panose="02020603050405020304" pitchFamily="18" charset="0"/>
            </a:endParaRPr>
          </a:p>
          <a:p>
            <a:pPr marL="342900" marR="0" indent="-342900">
              <a:lnSpc>
                <a:spcPct val="107000"/>
              </a:lnSpc>
              <a:spcBef>
                <a:spcPts val="0"/>
              </a:spcBef>
              <a:spcAft>
                <a:spcPts val="800"/>
              </a:spcAft>
              <a:buFont typeface="Arial" panose="020B0604020202020204" pitchFamily="34" charset="0"/>
              <a:buChar char="•"/>
            </a:pPr>
            <a:r>
              <a:rPr lang="en-US" sz="2000" b="1" dirty="0">
                <a:solidFill>
                  <a:srgbClr val="002060"/>
                </a:solidFill>
                <a:latin typeface="Proxima Nova"/>
                <a:ea typeface="Aptos" panose="020B0004020202020204" pitchFamily="34" charset="0"/>
                <a:cs typeface="Times New Roman" panose="02020603050405020304" pitchFamily="18" charset="0"/>
              </a:rPr>
              <a:t>I</a:t>
            </a:r>
            <a:r>
              <a:rPr lang="en-US" sz="2000" b="1" dirty="0">
                <a:solidFill>
                  <a:srgbClr val="002060"/>
                </a:solidFill>
                <a:effectLst/>
                <a:latin typeface="Proxima Nova"/>
                <a:ea typeface="Aptos" panose="020B0004020202020204" pitchFamily="34" charset="0"/>
                <a:cs typeface="Times New Roman" panose="02020603050405020304" pitchFamily="18" charset="0"/>
              </a:rPr>
              <a:t>ntersectoral collaboration</a:t>
            </a:r>
            <a:r>
              <a:rPr lang="en-US" sz="2000" dirty="0">
                <a:solidFill>
                  <a:srgbClr val="002060"/>
                </a:solidFill>
                <a:effectLst/>
                <a:latin typeface="Proxima Nova"/>
                <a:ea typeface="Aptos" panose="020B0004020202020204" pitchFamily="34" charset="0"/>
                <a:cs typeface="Times New Roman" panose="02020603050405020304" pitchFamily="18" charset="0"/>
              </a:rPr>
              <a:t> </a:t>
            </a:r>
          </a:p>
          <a:p>
            <a:pPr marL="800100" lvl="1" indent="-342900">
              <a:lnSpc>
                <a:spcPct val="107000"/>
              </a:lnSpc>
              <a:spcAft>
                <a:spcPts val="800"/>
              </a:spcAft>
              <a:buFont typeface="Arial" panose="020B0604020202020204" pitchFamily="34" charset="0"/>
              <a:buChar char="•"/>
            </a:pPr>
            <a:r>
              <a:rPr lang="en-US" sz="2000" dirty="0">
                <a:solidFill>
                  <a:srgbClr val="002060"/>
                </a:solidFill>
                <a:effectLst/>
                <a:latin typeface="Proxima Nova"/>
                <a:ea typeface="Aptos" panose="020B0004020202020204" pitchFamily="34" charset="0"/>
                <a:cs typeface="Times New Roman" panose="02020603050405020304" pitchFamily="18" charset="0"/>
              </a:rPr>
              <a:t>between health and social support sectors is essential. Policymakers in Mozambique emphasized the need for shared goals, trust, and resource allocation to design and implement effective social support programs for TB patients</a:t>
            </a:r>
            <a:r>
              <a:rPr lang="en-US" sz="2000" dirty="0">
                <a:solidFill>
                  <a:srgbClr val="002060"/>
                </a:solidFill>
                <a:latin typeface="Proxima Nova"/>
                <a:ea typeface="Aptos" panose="020B0004020202020204" pitchFamily="34" charset="0"/>
                <a:cs typeface="Times New Roman" panose="02020603050405020304" pitchFamily="18" charset="0"/>
              </a:rPr>
              <a:t>.</a:t>
            </a:r>
            <a:endParaRPr lang="en-US" sz="2000" dirty="0">
              <a:solidFill>
                <a:srgbClr val="002060"/>
              </a:solidFill>
              <a:effectLst/>
              <a:latin typeface="Proxima Nova"/>
              <a:ea typeface="Aptos" panose="020B000402020202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E4875A27-855B-5E2F-C973-520C6F63532D}"/>
              </a:ext>
            </a:extLst>
          </p:cNvPr>
          <p:cNvSpPr>
            <a:spLocks noGrp="1"/>
          </p:cNvSpPr>
          <p:nvPr>
            <p:ph type="title"/>
          </p:nvPr>
        </p:nvSpPr>
        <p:spPr>
          <a:xfrm>
            <a:off x="308113" y="365125"/>
            <a:ext cx="11777870" cy="1325563"/>
          </a:xfrm>
        </p:spPr>
        <p:txBody>
          <a:bodyPr>
            <a:normAutofit/>
          </a:bodyPr>
          <a:lstStyle/>
          <a:p>
            <a:r>
              <a:rPr lang="en-US" sz="4000" dirty="0"/>
              <a:t>Easing the Financial Burden: Effective Approaches</a:t>
            </a:r>
          </a:p>
        </p:txBody>
      </p:sp>
    </p:spTree>
    <p:extLst>
      <p:ext uri="{BB962C8B-B14F-4D97-AF65-F5344CB8AC3E}">
        <p14:creationId xmlns:p14="http://schemas.microsoft.com/office/powerpoint/2010/main" val="124289916"/>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73332-2112-489F-92DE-76C898E9C273}"/>
              </a:ext>
            </a:extLst>
          </p:cNvPr>
          <p:cNvSpPr>
            <a:spLocks noGrp="1"/>
          </p:cNvSpPr>
          <p:nvPr>
            <p:ph type="title"/>
          </p:nvPr>
        </p:nvSpPr>
        <p:spPr/>
        <p:txBody>
          <a:bodyPr>
            <a:normAutofit/>
          </a:bodyPr>
          <a:lstStyle/>
          <a:p>
            <a:r>
              <a:rPr lang="en-US" dirty="0"/>
              <a:t>Funding TB Care</a:t>
            </a:r>
            <a:br>
              <a:rPr lang="en-US" dirty="0"/>
            </a:br>
            <a:endParaRPr lang="en-US" dirty="0"/>
          </a:p>
        </p:txBody>
      </p:sp>
      <p:sp>
        <p:nvSpPr>
          <p:cNvPr id="3" name="TextBox 2">
            <a:extLst>
              <a:ext uri="{FF2B5EF4-FFF2-40B4-BE49-F238E27FC236}">
                <a16:creationId xmlns:a16="http://schemas.microsoft.com/office/drawing/2014/main" id="{B468BC3B-BC9F-298F-8210-EA631E99CA73}"/>
              </a:ext>
            </a:extLst>
          </p:cNvPr>
          <p:cNvSpPr txBox="1"/>
          <p:nvPr/>
        </p:nvSpPr>
        <p:spPr>
          <a:xfrm>
            <a:off x="695739" y="1588712"/>
            <a:ext cx="10353261" cy="3385542"/>
          </a:xfrm>
          <a:prstGeom prst="rect">
            <a:avLst/>
          </a:prstGeom>
          <a:noFill/>
        </p:spPr>
        <p:txBody>
          <a:bodyPr wrap="square" rtlCol="0">
            <a:spAutoFit/>
          </a:bodyPr>
          <a:lstStyle/>
          <a:p>
            <a:r>
              <a:rPr lang="en-US" sz="2800" dirty="0">
                <a:solidFill>
                  <a:srgbClr val="002060"/>
                </a:solidFill>
                <a:latin typeface="Proxima Nova"/>
              </a:rPr>
              <a:t>Ending the TB epidemic by 2030 is among the health targets of the United Nations Sustainable Development Goals</a:t>
            </a:r>
          </a:p>
          <a:p>
            <a:endParaRPr lang="en-US" sz="2800" dirty="0">
              <a:solidFill>
                <a:srgbClr val="002060"/>
              </a:solidFill>
              <a:latin typeface="Proxima Nova"/>
            </a:endParaRPr>
          </a:p>
          <a:p>
            <a:r>
              <a:rPr lang="en-US" sz="2800" b="0" i="0" dirty="0">
                <a:solidFill>
                  <a:srgbClr val="002060"/>
                </a:solidFill>
                <a:effectLst/>
                <a:latin typeface="Proxima Nova"/>
              </a:rPr>
              <a:t>$ 22 billion </a:t>
            </a:r>
            <a:r>
              <a:rPr lang="en-US" sz="2800" dirty="0">
                <a:solidFill>
                  <a:srgbClr val="002060"/>
                </a:solidFill>
                <a:latin typeface="Proxima Nova"/>
              </a:rPr>
              <a:t>USD</a:t>
            </a:r>
            <a:r>
              <a:rPr lang="en-US" sz="2800" b="0" i="0" dirty="0">
                <a:solidFill>
                  <a:srgbClr val="002060"/>
                </a:solidFill>
                <a:effectLst/>
                <a:latin typeface="Proxima Nova"/>
              </a:rPr>
              <a:t> is needed annually for TB prevention, diagnosis, treatment and care to achieve the global target by 2027 agreed at the 2023 UN high level-meeting on TB.</a:t>
            </a:r>
          </a:p>
          <a:p>
            <a:pPr algn="l">
              <a:buFont typeface="Arial" panose="020B0604020202020204" pitchFamily="34" charset="0"/>
              <a:buChar char="•"/>
            </a:pPr>
            <a:endParaRPr lang="en-US" sz="2800" b="0" i="0" dirty="0">
              <a:solidFill>
                <a:srgbClr val="002060"/>
              </a:solidFill>
              <a:effectLst/>
              <a:latin typeface="Proxima Nova"/>
            </a:endParaRPr>
          </a:p>
          <a:p>
            <a:endParaRPr lang="en-US" dirty="0">
              <a:solidFill>
                <a:srgbClr val="002060"/>
              </a:solidFill>
              <a:latin typeface="Proxima Nova"/>
            </a:endParaRPr>
          </a:p>
        </p:txBody>
      </p:sp>
    </p:spTree>
    <p:extLst>
      <p:ext uri="{BB962C8B-B14F-4D97-AF65-F5344CB8AC3E}">
        <p14:creationId xmlns:p14="http://schemas.microsoft.com/office/powerpoint/2010/main" val="91211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15B7B-1DD7-0B41-F890-059049DD1C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F0331D-A948-5DAE-118F-D2B7A89AC3D4}"/>
              </a:ext>
            </a:extLst>
          </p:cNvPr>
          <p:cNvSpPr>
            <a:spLocks noGrp="1"/>
          </p:cNvSpPr>
          <p:nvPr>
            <p:ph type="title"/>
          </p:nvPr>
        </p:nvSpPr>
        <p:spPr>
          <a:xfrm>
            <a:off x="684143" y="0"/>
            <a:ext cx="10515600" cy="1325563"/>
          </a:xfrm>
        </p:spPr>
        <p:txBody>
          <a:bodyPr/>
          <a:lstStyle/>
          <a:p>
            <a:r>
              <a:rPr lang="en-US" dirty="0"/>
              <a:t>$Money $Money$ Money$</a:t>
            </a:r>
          </a:p>
        </p:txBody>
      </p:sp>
      <p:sp>
        <p:nvSpPr>
          <p:cNvPr id="3" name="Text Placeholder 2">
            <a:extLst>
              <a:ext uri="{FF2B5EF4-FFF2-40B4-BE49-F238E27FC236}">
                <a16:creationId xmlns:a16="http://schemas.microsoft.com/office/drawing/2014/main" id="{FAA46FB6-E8F2-A2B7-E72A-4ACAC6F31716}"/>
              </a:ext>
            </a:extLst>
          </p:cNvPr>
          <p:cNvSpPr>
            <a:spLocks noGrp="1"/>
          </p:cNvSpPr>
          <p:nvPr>
            <p:ph type="body" idx="4294967295"/>
          </p:nvPr>
        </p:nvSpPr>
        <p:spPr>
          <a:xfrm>
            <a:off x="273326" y="1525656"/>
            <a:ext cx="10972800" cy="4164496"/>
          </a:xfrm>
        </p:spPr>
        <p:txBody>
          <a:bodyPr>
            <a:normAutofit/>
          </a:bodyPr>
          <a:lstStyle/>
          <a:p>
            <a:pPr>
              <a:lnSpc>
                <a:spcPct val="100000"/>
              </a:lnSpc>
            </a:pPr>
            <a:r>
              <a:rPr lang="en-US" b="0" i="0" dirty="0">
                <a:solidFill>
                  <a:srgbClr val="002060"/>
                </a:solidFill>
                <a:effectLst/>
                <a:latin typeface="Proxima Nova"/>
              </a:rPr>
              <a:t>As in the past decade, 80% of the spending on TB services in 2023 was from domestic sources.</a:t>
            </a:r>
          </a:p>
          <a:p>
            <a:pPr>
              <a:lnSpc>
                <a:spcPct val="100000"/>
              </a:lnSpc>
            </a:pPr>
            <a:r>
              <a:rPr lang="en-US" b="0" i="0" dirty="0">
                <a:solidFill>
                  <a:srgbClr val="002060"/>
                </a:solidFill>
                <a:effectLst/>
                <a:latin typeface="Proxima Nova"/>
              </a:rPr>
              <a:t> In low- and middle-income countries, international donor funding remains crucial.</a:t>
            </a:r>
          </a:p>
          <a:p>
            <a:pPr>
              <a:lnSpc>
                <a:spcPct val="100000"/>
              </a:lnSpc>
            </a:pPr>
            <a:r>
              <a:rPr lang="en-US" b="0" i="0" dirty="0">
                <a:solidFill>
                  <a:srgbClr val="002060"/>
                </a:solidFill>
                <a:effectLst/>
                <a:latin typeface="Proxima Nova"/>
              </a:rPr>
              <a:t> From 2019 to 2023, there was a decline (of US$ 1.2 billion) in available funding from domestic sources and a very slight increase (of US$ 0.1 billion) in funding provided by international donors. </a:t>
            </a:r>
          </a:p>
        </p:txBody>
      </p:sp>
    </p:spTree>
    <p:extLst>
      <p:ext uri="{BB962C8B-B14F-4D97-AF65-F5344CB8AC3E}">
        <p14:creationId xmlns:p14="http://schemas.microsoft.com/office/powerpoint/2010/main" val="2666695243"/>
      </p:ext>
    </p:extLst>
  </p:cSld>
  <p:clrMapOvr>
    <a:masterClrMapping/>
  </p:clrMapOvr>
  <p:transitio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E1223-7EC6-C472-BA09-DB3B05DDC4B1}"/>
              </a:ext>
            </a:extLst>
          </p:cNvPr>
          <p:cNvSpPr>
            <a:spLocks noGrp="1"/>
          </p:cNvSpPr>
          <p:nvPr>
            <p:ph type="title"/>
          </p:nvPr>
        </p:nvSpPr>
        <p:spPr>
          <a:xfrm>
            <a:off x="684143" y="0"/>
            <a:ext cx="10515600" cy="1325563"/>
          </a:xfrm>
        </p:spPr>
        <p:txBody>
          <a:bodyPr/>
          <a:lstStyle/>
          <a:p>
            <a:r>
              <a:rPr lang="en-US" dirty="0"/>
              <a:t>$Money $Money$ Money$</a:t>
            </a:r>
          </a:p>
        </p:txBody>
      </p:sp>
      <p:sp>
        <p:nvSpPr>
          <p:cNvPr id="3" name="Text Placeholder 2">
            <a:extLst>
              <a:ext uri="{FF2B5EF4-FFF2-40B4-BE49-F238E27FC236}">
                <a16:creationId xmlns:a16="http://schemas.microsoft.com/office/drawing/2014/main" id="{18FAEF10-25AF-EFA4-7EB2-750D9E376C83}"/>
              </a:ext>
            </a:extLst>
          </p:cNvPr>
          <p:cNvSpPr>
            <a:spLocks noGrp="1"/>
          </p:cNvSpPr>
          <p:nvPr>
            <p:ph type="body" idx="4294967295"/>
          </p:nvPr>
        </p:nvSpPr>
        <p:spPr>
          <a:xfrm>
            <a:off x="273326" y="1525656"/>
            <a:ext cx="10972800" cy="4099892"/>
          </a:xfrm>
        </p:spPr>
        <p:txBody>
          <a:bodyPr>
            <a:normAutofit/>
          </a:bodyPr>
          <a:lstStyle/>
          <a:p>
            <a:pPr>
              <a:lnSpc>
                <a:spcPct val="100000"/>
              </a:lnSpc>
              <a:spcAft>
                <a:spcPts val="1200"/>
              </a:spcAft>
            </a:pPr>
            <a:r>
              <a:rPr lang="en-US" b="0" i="0" dirty="0">
                <a:solidFill>
                  <a:srgbClr val="002060"/>
                </a:solidFill>
                <a:effectLst/>
                <a:latin typeface="Proxima Nova" panose="02000506030000020004"/>
              </a:rPr>
              <a:t>Most of the reduction in domestic funding is largely explained by reductions in domestic funding trends in Brazil, the Russian Federation, India, China and South Africa (BRICS). </a:t>
            </a:r>
          </a:p>
          <a:p>
            <a:pPr>
              <a:lnSpc>
                <a:spcPct val="100000"/>
              </a:lnSpc>
              <a:spcAft>
                <a:spcPts val="1200"/>
              </a:spcAft>
            </a:pPr>
            <a:r>
              <a:rPr lang="en-US" b="0" i="0" dirty="0">
                <a:solidFill>
                  <a:srgbClr val="002060"/>
                </a:solidFill>
                <a:effectLst/>
                <a:latin typeface="Proxima Nova" panose="02000506030000020004"/>
              </a:rPr>
              <a:t>Financing for TB research and innovation at US$ 1.0 billion in 2022 also continues to fall far short of the global target of US$ 5 billion per year, constrained by the overall level of investment.</a:t>
            </a:r>
            <a:endParaRPr lang="en-US" dirty="0">
              <a:solidFill>
                <a:srgbClr val="002060"/>
              </a:solidFill>
              <a:latin typeface="Proxima Nova" panose="02000506030000020004"/>
            </a:endParaRPr>
          </a:p>
        </p:txBody>
      </p:sp>
    </p:spTree>
    <p:extLst>
      <p:ext uri="{BB962C8B-B14F-4D97-AF65-F5344CB8AC3E}">
        <p14:creationId xmlns:p14="http://schemas.microsoft.com/office/powerpoint/2010/main" val="3394415342"/>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br>
              <a:rPr lang="en-US" b="1" dirty="0">
                <a:solidFill>
                  <a:srgbClr val="002060"/>
                </a:solidFill>
                <a:latin typeface="Proxima Nova Medium" panose="02000506030000020004"/>
                <a:ea typeface="Cambria" panose="02040503050406030204" pitchFamily="18" charset="0"/>
              </a:rPr>
            </a:br>
            <a:r>
              <a:rPr lang="en-US" b="1" dirty="0">
                <a:solidFill>
                  <a:srgbClr val="002060"/>
                </a:solidFill>
                <a:latin typeface="Proxima Nova Medium" panose="02000506030000020004"/>
                <a:ea typeface="Cambria" panose="02040503050406030204" pitchFamily="18" charset="0"/>
              </a:rPr>
              <a:t> Why to Invest In Missed TB Patients</a:t>
            </a:r>
            <a:br>
              <a:rPr lang="en-US" b="1" dirty="0">
                <a:solidFill>
                  <a:srgbClr val="002060"/>
                </a:solidFill>
                <a:highlight>
                  <a:srgbClr val="FFFF00"/>
                </a:highlight>
                <a:latin typeface="Proxima Nova Medium" panose="02000506030000020004"/>
                <a:ea typeface="Cambria" panose="02040503050406030204" pitchFamily="18" charset="0"/>
              </a:rPr>
            </a:br>
            <a:r>
              <a:rPr lang="en-US" b="1" dirty="0">
                <a:solidFill>
                  <a:srgbClr val="002060"/>
                </a:solidFill>
                <a:latin typeface="Proxima Nova Medium" panose="02000506030000020004"/>
                <a:ea typeface="Cambria" panose="02040503050406030204" pitchFamily="18" charset="0"/>
              </a:rPr>
              <a:t> </a:t>
            </a:r>
          </a:p>
        </p:txBody>
      </p:sp>
      <p:sp>
        <p:nvSpPr>
          <p:cNvPr id="2" name="Content Placeholder 1"/>
          <p:cNvSpPr>
            <a:spLocks noGrp="1"/>
          </p:cNvSpPr>
          <p:nvPr>
            <p:ph sz="half" idx="1"/>
          </p:nvPr>
        </p:nvSpPr>
        <p:spPr>
          <a:xfrm>
            <a:off x="838200" y="1825625"/>
            <a:ext cx="5181600" cy="3949010"/>
          </a:xfrm>
        </p:spPr>
        <p:txBody>
          <a:bodyPr>
            <a:normAutofit/>
          </a:bodyPr>
          <a:lstStyle/>
          <a:p>
            <a:pPr>
              <a:spcBef>
                <a:spcPts val="0"/>
              </a:spcBef>
            </a:pPr>
            <a:r>
              <a:rPr lang="en-US" sz="2400" dirty="0">
                <a:solidFill>
                  <a:srgbClr val="002060"/>
                </a:solidFill>
                <a:latin typeface="Proxima Nova" panose="02000506030000020004"/>
              </a:rPr>
              <a:t>TB is Curable with a $30 USD six-month treatment course</a:t>
            </a:r>
          </a:p>
          <a:p>
            <a:pPr marL="0" indent="0">
              <a:spcBef>
                <a:spcPts val="0"/>
              </a:spcBef>
              <a:buNone/>
            </a:pPr>
            <a:endParaRPr lang="en-US" sz="2400" dirty="0">
              <a:solidFill>
                <a:srgbClr val="002060"/>
              </a:solidFill>
              <a:latin typeface="Proxima Nova" panose="02000506030000020004"/>
            </a:endParaRPr>
          </a:p>
          <a:p>
            <a:pPr>
              <a:spcBef>
                <a:spcPts val="0"/>
              </a:spcBef>
            </a:pPr>
            <a:r>
              <a:rPr lang="en-US" sz="2400" dirty="0">
                <a:solidFill>
                  <a:srgbClr val="002060"/>
                </a:solidFill>
                <a:latin typeface="Proxima Nova" panose="02000506030000020004"/>
              </a:rPr>
              <a:t>TB Respects No Borders</a:t>
            </a:r>
          </a:p>
          <a:p>
            <a:pPr>
              <a:spcBef>
                <a:spcPts val="0"/>
              </a:spcBef>
            </a:pPr>
            <a:endParaRPr lang="en-US" sz="2400" dirty="0">
              <a:solidFill>
                <a:srgbClr val="002060"/>
              </a:solidFill>
              <a:latin typeface="Proxima Nova" panose="02000506030000020004"/>
            </a:endParaRPr>
          </a:p>
          <a:p>
            <a:pPr>
              <a:spcBef>
                <a:spcPts val="0"/>
              </a:spcBef>
            </a:pPr>
            <a:r>
              <a:rPr lang="en-US" sz="2400" dirty="0">
                <a:solidFill>
                  <a:srgbClr val="002060"/>
                </a:solidFill>
                <a:latin typeface="Proxima Nova" panose="02000506030000020004"/>
              </a:rPr>
              <a:t>For every dollar invested in TB the return is $43 dollars</a:t>
            </a:r>
          </a:p>
          <a:p>
            <a:pPr>
              <a:spcBef>
                <a:spcPts val="0"/>
              </a:spcBef>
            </a:pPr>
            <a:endParaRPr lang="en-US" sz="2400" dirty="0">
              <a:solidFill>
                <a:srgbClr val="002060"/>
              </a:solidFill>
              <a:latin typeface="Proxima Nova" panose="02000506030000020004"/>
            </a:endParaRPr>
          </a:p>
          <a:p>
            <a:pPr>
              <a:spcBef>
                <a:spcPts val="0"/>
              </a:spcBef>
            </a:pPr>
            <a:r>
              <a:rPr lang="en-US" sz="2400" dirty="0">
                <a:solidFill>
                  <a:srgbClr val="002060"/>
                </a:solidFill>
                <a:latin typeface="Proxima Nova" panose="02000506030000020004"/>
              </a:rPr>
              <a:t>1 Person with TB can infect up to 10 people a year</a:t>
            </a:r>
          </a:p>
        </p:txBody>
      </p:sp>
      <p:pic>
        <p:nvPicPr>
          <p:cNvPr id="6" name="Content Placeholder 5">
            <a:extLst>
              <a:ext uri="{FF2B5EF4-FFF2-40B4-BE49-F238E27FC236}">
                <a16:creationId xmlns:a16="http://schemas.microsoft.com/office/drawing/2014/main" id="{F280C836-8078-46F1-8DA6-EBC20EDE2665}"/>
              </a:ext>
            </a:extLst>
          </p:cNvPr>
          <p:cNvPicPr>
            <a:picLocks noGrp="1" noChangeAspect="1"/>
          </p:cNvPicPr>
          <p:nvPr>
            <p:ph sz="half" idx="2"/>
          </p:nvPr>
        </p:nvPicPr>
        <p:blipFill>
          <a:blip r:embed="rId3"/>
          <a:stretch>
            <a:fillRect/>
          </a:stretch>
        </p:blipFill>
        <p:spPr>
          <a:xfrm>
            <a:off x="8102042" y="1741142"/>
            <a:ext cx="3299801" cy="4351338"/>
          </a:xfrm>
          <a:prstGeom prst="rect">
            <a:avLst/>
          </a:prstGeom>
        </p:spPr>
      </p:pic>
    </p:spTree>
    <p:extLst>
      <p:ext uri="{BB962C8B-B14F-4D97-AF65-F5344CB8AC3E}">
        <p14:creationId xmlns:p14="http://schemas.microsoft.com/office/powerpoint/2010/main" val="133971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34179"/>
            <a:ext cx="10515600" cy="914399"/>
          </a:xfrm>
        </p:spPr>
        <p:txBody>
          <a:bodyPr>
            <a:normAutofit/>
          </a:bodyPr>
          <a:lstStyle/>
          <a:p>
            <a:r>
              <a:rPr lang="en-US" dirty="0">
                <a:solidFill>
                  <a:srgbClr val="002060"/>
                </a:solidFill>
                <a:latin typeface="Proxima Nova Medium"/>
                <a:ea typeface="Cambria" panose="02040503050406030204" pitchFamily="18" charset="0"/>
              </a:rPr>
              <a:t>Why Are TB Patients Missed </a:t>
            </a:r>
          </a:p>
        </p:txBody>
      </p:sp>
      <p:sp>
        <p:nvSpPr>
          <p:cNvPr id="2" name="Content Placeholder 1"/>
          <p:cNvSpPr>
            <a:spLocks noGrp="1"/>
          </p:cNvSpPr>
          <p:nvPr>
            <p:ph sz="half" idx="1"/>
          </p:nvPr>
        </p:nvSpPr>
        <p:spPr>
          <a:xfrm>
            <a:off x="838199" y="1734378"/>
            <a:ext cx="5637143" cy="3925750"/>
          </a:xfrm>
        </p:spPr>
        <p:txBody>
          <a:bodyPr>
            <a:normAutofit/>
          </a:bodyPr>
          <a:lstStyle/>
          <a:p>
            <a:pPr>
              <a:spcBef>
                <a:spcPts val="0"/>
              </a:spcBef>
            </a:pPr>
            <a:r>
              <a:rPr lang="en-US" sz="2000" b="1" dirty="0">
                <a:solidFill>
                  <a:srgbClr val="002060"/>
                </a:solidFill>
                <a:latin typeface="Proxima Nova" panose="02000506030000020004"/>
              </a:rPr>
              <a:t>No Access</a:t>
            </a:r>
            <a:r>
              <a:rPr lang="en-US" sz="2000" dirty="0">
                <a:solidFill>
                  <a:srgbClr val="002060"/>
                </a:solidFill>
                <a:latin typeface="Proxima Nova" panose="02000506030000020004"/>
              </a:rPr>
              <a:t>: </a:t>
            </a:r>
          </a:p>
          <a:p>
            <a:pPr marL="0" indent="0">
              <a:spcBef>
                <a:spcPts val="0"/>
              </a:spcBef>
              <a:buNone/>
              <a:tabLst>
                <a:tab pos="457200" algn="l"/>
              </a:tabLst>
            </a:pPr>
            <a:r>
              <a:rPr lang="en-US" sz="2000" dirty="0">
                <a:solidFill>
                  <a:srgbClr val="002060"/>
                </a:solidFill>
                <a:latin typeface="Proxima Nova" panose="02000506030000020004"/>
              </a:rPr>
              <a:t>	</a:t>
            </a:r>
            <a:r>
              <a:rPr lang="en-US" sz="1800" dirty="0">
                <a:solidFill>
                  <a:srgbClr val="002060"/>
                </a:solidFill>
                <a:latin typeface="Proxima Nova" panose="02000506030000020004"/>
              </a:rPr>
              <a:t>Distance to care, poverty, stigma, limited </a:t>
            </a:r>
          </a:p>
          <a:p>
            <a:pPr marL="0" indent="0">
              <a:spcBef>
                <a:spcPts val="0"/>
              </a:spcBef>
              <a:buNone/>
              <a:tabLst>
                <a:tab pos="457200" algn="l"/>
              </a:tabLst>
            </a:pPr>
            <a:r>
              <a:rPr lang="en-US" sz="1800" dirty="0">
                <a:solidFill>
                  <a:srgbClr val="002060"/>
                </a:solidFill>
                <a:latin typeface="Proxima Nova" panose="02000506030000020004"/>
              </a:rPr>
              <a:t>	facilities, financial barriers, conflict</a:t>
            </a:r>
          </a:p>
          <a:p>
            <a:pPr>
              <a:spcBef>
                <a:spcPts val="0"/>
              </a:spcBef>
            </a:pPr>
            <a:endParaRPr lang="en-US" sz="2000" dirty="0">
              <a:solidFill>
                <a:srgbClr val="002060"/>
              </a:solidFill>
              <a:latin typeface="Proxima Nova" panose="02000506030000020004"/>
            </a:endParaRPr>
          </a:p>
          <a:p>
            <a:pPr>
              <a:spcBef>
                <a:spcPts val="0"/>
              </a:spcBef>
            </a:pPr>
            <a:r>
              <a:rPr lang="en-US" sz="2000" b="1" dirty="0">
                <a:solidFill>
                  <a:srgbClr val="002060"/>
                </a:solidFill>
                <a:latin typeface="Proxima Nova" panose="02000506030000020004"/>
              </a:rPr>
              <a:t>No Diagnosis</a:t>
            </a:r>
            <a:r>
              <a:rPr lang="en-US" sz="2000" dirty="0">
                <a:solidFill>
                  <a:srgbClr val="002060"/>
                </a:solidFill>
                <a:latin typeface="Proxima Nova" panose="02000506030000020004"/>
              </a:rPr>
              <a:t>: </a:t>
            </a:r>
          </a:p>
          <a:p>
            <a:pPr marL="457200" lvl="1" indent="0">
              <a:spcBef>
                <a:spcPts val="0"/>
              </a:spcBef>
              <a:buNone/>
              <a:tabLst>
                <a:tab pos="457200" algn="l"/>
              </a:tabLst>
            </a:pPr>
            <a:r>
              <a:rPr lang="en-US" sz="1800" dirty="0">
                <a:solidFill>
                  <a:srgbClr val="002060"/>
                </a:solidFill>
                <a:latin typeface="Proxima Nova" panose="02000506030000020004"/>
              </a:rPr>
              <a:t>Lack of molecular testing,  culture,  susceptibility</a:t>
            </a:r>
          </a:p>
          <a:p>
            <a:pPr>
              <a:spcBef>
                <a:spcPts val="0"/>
              </a:spcBef>
            </a:pPr>
            <a:endParaRPr lang="en-US" sz="2000" dirty="0">
              <a:solidFill>
                <a:srgbClr val="002060"/>
              </a:solidFill>
              <a:latin typeface="Proxima Nova" panose="02000506030000020004"/>
            </a:endParaRPr>
          </a:p>
          <a:p>
            <a:pPr>
              <a:spcBef>
                <a:spcPts val="0"/>
              </a:spcBef>
            </a:pPr>
            <a:r>
              <a:rPr lang="en-US" sz="2000" b="1" dirty="0">
                <a:solidFill>
                  <a:srgbClr val="002060"/>
                </a:solidFill>
                <a:latin typeface="Proxima Nova" panose="02000506030000020004"/>
              </a:rPr>
              <a:t>No Documentation</a:t>
            </a:r>
            <a:r>
              <a:rPr lang="en-US" sz="2000" dirty="0">
                <a:solidFill>
                  <a:srgbClr val="002060"/>
                </a:solidFill>
                <a:latin typeface="Proxima Nova" panose="02000506030000020004"/>
              </a:rPr>
              <a:t>: </a:t>
            </a:r>
          </a:p>
          <a:p>
            <a:pPr marL="457200" lvl="1" indent="0">
              <a:spcBef>
                <a:spcPts val="0"/>
              </a:spcBef>
              <a:buNone/>
            </a:pPr>
            <a:r>
              <a:rPr lang="en-US" sz="1800" dirty="0">
                <a:solidFill>
                  <a:srgbClr val="002060"/>
                </a:solidFill>
                <a:latin typeface="Proxima Nova" panose="02000506030000020004"/>
              </a:rPr>
              <a:t>Weak reporting, lack of  notification</a:t>
            </a:r>
          </a:p>
          <a:p>
            <a:pPr marL="0" indent="0">
              <a:spcBef>
                <a:spcPts val="0"/>
              </a:spcBef>
              <a:buNone/>
            </a:pPr>
            <a:endParaRPr lang="en-US" sz="2000" dirty="0">
              <a:solidFill>
                <a:srgbClr val="002060"/>
              </a:solidFill>
              <a:latin typeface="Proxima Nova" panose="02000506030000020004"/>
            </a:endParaRPr>
          </a:p>
          <a:p>
            <a:pPr>
              <a:spcBef>
                <a:spcPts val="0"/>
              </a:spcBef>
            </a:pPr>
            <a:r>
              <a:rPr lang="en-US" sz="2000" b="1" dirty="0">
                <a:solidFill>
                  <a:srgbClr val="002060"/>
                </a:solidFill>
                <a:latin typeface="Proxima Nova" panose="02000506030000020004"/>
              </a:rPr>
              <a:t>No Treatment</a:t>
            </a:r>
            <a:r>
              <a:rPr lang="en-US" sz="2000" dirty="0">
                <a:solidFill>
                  <a:srgbClr val="002060"/>
                </a:solidFill>
                <a:latin typeface="Proxima Nova" panose="02000506030000020004"/>
              </a:rPr>
              <a:t>: </a:t>
            </a:r>
          </a:p>
          <a:p>
            <a:pPr marL="0" indent="0" defTabSz="457200">
              <a:spcBef>
                <a:spcPts val="0"/>
              </a:spcBef>
              <a:buNone/>
            </a:pPr>
            <a:r>
              <a:rPr lang="en-US" sz="2000" dirty="0">
                <a:solidFill>
                  <a:srgbClr val="002060"/>
                </a:solidFill>
                <a:latin typeface="Proxima Nova" panose="02000506030000020004"/>
              </a:rPr>
              <a:t>	</a:t>
            </a:r>
            <a:r>
              <a:rPr lang="en-US" sz="1800" dirty="0">
                <a:solidFill>
                  <a:srgbClr val="002060"/>
                </a:solidFill>
                <a:latin typeface="Proxima Nova" panose="02000506030000020004"/>
              </a:rPr>
              <a:t>Lack of meds and poor links between services</a:t>
            </a:r>
          </a:p>
        </p:txBody>
      </p:sp>
      <p:pic>
        <p:nvPicPr>
          <p:cNvPr id="6" name="Content Placeholder 5">
            <a:extLst>
              <a:ext uri="{FF2B5EF4-FFF2-40B4-BE49-F238E27FC236}">
                <a16:creationId xmlns:a16="http://schemas.microsoft.com/office/drawing/2014/main" id="{D5654EEC-9E68-435F-985B-B96496259E8B}"/>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89474" y="1734378"/>
            <a:ext cx="4943424" cy="3295616"/>
          </a:xfrm>
          <a:prstGeom prst="rect">
            <a:avLst/>
          </a:prstGeom>
        </p:spPr>
      </p:pic>
    </p:spTree>
    <p:extLst>
      <p:ext uri="{BB962C8B-B14F-4D97-AF65-F5344CB8AC3E}">
        <p14:creationId xmlns:p14="http://schemas.microsoft.com/office/powerpoint/2010/main" val="223824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3AC88-5797-1488-B990-07CAF4536831}"/>
              </a:ext>
            </a:extLst>
          </p:cNvPr>
          <p:cNvSpPr>
            <a:spLocks noGrp="1"/>
          </p:cNvSpPr>
          <p:nvPr>
            <p:ph type="title"/>
          </p:nvPr>
        </p:nvSpPr>
        <p:spPr/>
        <p:txBody>
          <a:bodyPr/>
          <a:lstStyle/>
          <a:p>
            <a:r>
              <a:rPr lang="en-US" dirty="0"/>
              <a:t>    Ethics              and          Morals</a:t>
            </a:r>
          </a:p>
        </p:txBody>
      </p:sp>
      <p:sp>
        <p:nvSpPr>
          <p:cNvPr id="3" name="Content Placeholder 2">
            <a:extLst>
              <a:ext uri="{FF2B5EF4-FFF2-40B4-BE49-F238E27FC236}">
                <a16:creationId xmlns:a16="http://schemas.microsoft.com/office/drawing/2014/main" id="{5B7B39BE-30FC-5553-5E2C-D74D0E82AAC5}"/>
              </a:ext>
            </a:extLst>
          </p:cNvPr>
          <p:cNvSpPr>
            <a:spLocks noGrp="1"/>
          </p:cNvSpPr>
          <p:nvPr>
            <p:ph sz="half" idx="1"/>
          </p:nvPr>
        </p:nvSpPr>
        <p:spPr>
          <a:xfrm>
            <a:off x="838200" y="1825625"/>
            <a:ext cx="4444448" cy="4351338"/>
          </a:xfrm>
        </p:spPr>
        <p:txBody>
          <a:bodyPr/>
          <a:lstStyle/>
          <a:p>
            <a:pPr marL="0" indent="0">
              <a:buNone/>
            </a:pPr>
            <a:r>
              <a:rPr lang="en-US" dirty="0"/>
              <a:t>A set of principles or a code of conduct that guides behavior within a profession, organization, or society. </a:t>
            </a:r>
          </a:p>
        </p:txBody>
      </p:sp>
      <p:sp>
        <p:nvSpPr>
          <p:cNvPr id="4" name="Content Placeholder 3">
            <a:extLst>
              <a:ext uri="{FF2B5EF4-FFF2-40B4-BE49-F238E27FC236}">
                <a16:creationId xmlns:a16="http://schemas.microsoft.com/office/drawing/2014/main" id="{B3BAB87D-C109-B6BB-4996-CD7177DB8D94}"/>
              </a:ext>
            </a:extLst>
          </p:cNvPr>
          <p:cNvSpPr>
            <a:spLocks noGrp="1"/>
          </p:cNvSpPr>
          <p:nvPr>
            <p:ph sz="half" idx="2"/>
          </p:nvPr>
        </p:nvSpPr>
        <p:spPr>
          <a:xfrm>
            <a:off x="7419560" y="1825625"/>
            <a:ext cx="3934239" cy="4351338"/>
          </a:xfrm>
        </p:spPr>
        <p:txBody>
          <a:bodyPr/>
          <a:lstStyle/>
          <a:p>
            <a:pPr marL="0" indent="0">
              <a:buNone/>
            </a:pPr>
            <a:r>
              <a:rPr lang="en-US" dirty="0"/>
              <a:t>An individual's own sense of right and wrong, shaping their personal beliefs and values about how to act. </a:t>
            </a:r>
          </a:p>
        </p:txBody>
      </p:sp>
      <p:sp>
        <p:nvSpPr>
          <p:cNvPr id="5" name="Slide Number Placeholder 4">
            <a:extLst>
              <a:ext uri="{FF2B5EF4-FFF2-40B4-BE49-F238E27FC236}">
                <a16:creationId xmlns:a16="http://schemas.microsoft.com/office/drawing/2014/main" id="{A7482111-EEA7-33FB-4061-AC3F4D763D86}"/>
              </a:ext>
            </a:extLst>
          </p:cNvPr>
          <p:cNvSpPr>
            <a:spLocks noGrp="1"/>
          </p:cNvSpPr>
          <p:nvPr>
            <p:ph type="sldNum" sz="quarter" idx="12"/>
          </p:nvPr>
        </p:nvSpPr>
        <p:spPr/>
        <p:txBody>
          <a:bodyPr/>
          <a:lstStyle/>
          <a:p>
            <a:fld id="{93424B46-88B0-F54F-971F-2168E11F14B4}" type="slidenum">
              <a:rPr lang="en-US" smtClean="0"/>
              <a:pPr/>
              <a:t>5</a:t>
            </a:fld>
            <a:endParaRPr lang="en-US"/>
          </a:p>
        </p:txBody>
      </p:sp>
    </p:spTree>
    <p:extLst>
      <p:ext uri="{BB962C8B-B14F-4D97-AF65-F5344CB8AC3E}">
        <p14:creationId xmlns:p14="http://schemas.microsoft.com/office/powerpoint/2010/main" val="2609049819"/>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505239" y="126586"/>
            <a:ext cx="10515600" cy="1325563"/>
          </a:xfrm>
        </p:spPr>
        <p:txBody>
          <a:bodyPr/>
          <a:lstStyle/>
          <a:p>
            <a:r>
              <a:rPr lang="en-US" sz="4000" dirty="0">
                <a:ea typeface="ＭＳ Ｐゴシック" pitchFamily="34" charset="-128"/>
              </a:rPr>
              <a:t>Other Needs to Address</a:t>
            </a:r>
            <a:endParaRPr sz="4000" dirty="0">
              <a:ea typeface="ＭＳ Ｐゴシック" pitchFamily="34" charset="-128"/>
            </a:endParaRPr>
          </a:p>
        </p:txBody>
      </p:sp>
      <p:sp>
        <p:nvSpPr>
          <p:cNvPr id="25603" name="Content Placeholder 2"/>
          <p:cNvSpPr>
            <a:spLocks noGrp="1"/>
          </p:cNvSpPr>
          <p:nvPr>
            <p:ph sz="half" idx="4294967295"/>
          </p:nvPr>
        </p:nvSpPr>
        <p:spPr>
          <a:xfrm>
            <a:off x="467139" y="1601995"/>
            <a:ext cx="10962861" cy="4351338"/>
          </a:xfrm>
          <a:ln>
            <a:noFill/>
            <a:miter lim="800000"/>
            <a:headEnd/>
            <a:tailEnd/>
          </a:ln>
        </p:spPr>
        <p:txBody>
          <a:bodyPr>
            <a:normAutofit lnSpcReduction="10000"/>
          </a:bodyPr>
          <a:lstStyle/>
          <a:p>
            <a:pPr marL="0" indent="0">
              <a:lnSpc>
                <a:spcPct val="130000"/>
              </a:lnSpc>
              <a:spcAft>
                <a:spcPts val="1200"/>
              </a:spcAft>
              <a:buNone/>
            </a:pPr>
            <a:r>
              <a:rPr lang="en-US" sz="3100" dirty="0">
                <a:solidFill>
                  <a:srgbClr val="002060"/>
                </a:solidFill>
                <a:latin typeface="Proxima Nova"/>
                <a:ea typeface="ＭＳ Ｐゴシック" pitchFamily="34" charset="-128"/>
              </a:rPr>
              <a:t>Failure to Address Psychosocial Needs Leads to:</a:t>
            </a:r>
          </a:p>
          <a:p>
            <a:pPr>
              <a:lnSpc>
                <a:spcPct val="130000"/>
              </a:lnSpc>
              <a:spcAft>
                <a:spcPts val="1200"/>
              </a:spcAft>
            </a:pPr>
            <a:r>
              <a:rPr lang="en-US" sz="2600" dirty="0">
                <a:solidFill>
                  <a:srgbClr val="002060"/>
                </a:solidFill>
                <a:latin typeface="Proxima Nova"/>
                <a:ea typeface="ＭＳ Ｐゴシック" pitchFamily="34" charset="-128"/>
              </a:rPr>
              <a:t>Decrease adherence to treatment</a:t>
            </a:r>
          </a:p>
          <a:p>
            <a:pPr>
              <a:lnSpc>
                <a:spcPct val="130000"/>
              </a:lnSpc>
              <a:spcAft>
                <a:spcPts val="1200"/>
              </a:spcAft>
            </a:pPr>
            <a:r>
              <a:rPr lang="en-US" sz="2600" dirty="0">
                <a:solidFill>
                  <a:srgbClr val="002060"/>
                </a:solidFill>
                <a:latin typeface="Proxima Nova"/>
                <a:ea typeface="ＭＳ Ｐゴシック" pitchFamily="34" charset="-128"/>
              </a:rPr>
              <a:t>Ongoing transmission</a:t>
            </a:r>
          </a:p>
          <a:p>
            <a:pPr>
              <a:lnSpc>
                <a:spcPct val="130000"/>
              </a:lnSpc>
              <a:spcAft>
                <a:spcPts val="1200"/>
              </a:spcAft>
            </a:pPr>
            <a:r>
              <a:rPr lang="en-US" sz="2600" dirty="0">
                <a:solidFill>
                  <a:srgbClr val="002060"/>
                </a:solidFill>
                <a:latin typeface="Proxima Nova"/>
                <a:ea typeface="ＭＳ Ｐゴシック" pitchFamily="34" charset="-128"/>
              </a:rPr>
              <a:t>Higher mortality rates</a:t>
            </a:r>
          </a:p>
          <a:p>
            <a:endParaRPr lang="en-US" sz="2800" dirty="0">
              <a:solidFill>
                <a:srgbClr val="002060"/>
              </a:solidFill>
              <a:latin typeface="Proxima Nova"/>
              <a:ea typeface="ＭＳ Ｐゴシック" pitchFamily="34" charset="-128"/>
            </a:endParaRPr>
          </a:p>
          <a:p>
            <a:pPr marL="0" lvl="1" indent="0">
              <a:buNone/>
            </a:pPr>
            <a:r>
              <a:rPr lang="en-US" sz="2400" dirty="0">
                <a:solidFill>
                  <a:srgbClr val="002060"/>
                </a:solidFill>
                <a:latin typeface="Proxima Nova"/>
                <a:ea typeface="ＭＳ Ｐゴシック" pitchFamily="34" charset="-128"/>
              </a:rPr>
              <a:t>Addressing psychosocial factors and mental health needs is necessary to ensure positive treatment outcomes</a:t>
            </a:r>
          </a:p>
          <a:p>
            <a:endParaRPr lang="en-US" sz="2800" dirty="0">
              <a:solidFill>
                <a:srgbClr val="002060"/>
              </a:solidFill>
              <a:latin typeface="Proxima Nova"/>
              <a:ea typeface="ＭＳ Ｐゴシック" pitchFamily="34" charset="-128"/>
            </a:endParaRPr>
          </a:p>
          <a:p>
            <a:endParaRPr lang="en-US" sz="2800" dirty="0">
              <a:solidFill>
                <a:srgbClr val="002060"/>
              </a:solidFill>
              <a:latin typeface="Proxima Nova"/>
              <a:ea typeface="ＭＳ Ｐゴシック" pitchFamily="34" charset="-128"/>
            </a:endParaRPr>
          </a:p>
        </p:txBody>
      </p:sp>
    </p:spTree>
    <p:extLst>
      <p:ext uri="{BB962C8B-B14F-4D97-AF65-F5344CB8AC3E}">
        <p14:creationId xmlns:p14="http://schemas.microsoft.com/office/powerpoint/2010/main" val="85407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A7CCC3-EC31-40CB-C23A-ABB2BDA1CB24}"/>
              </a:ext>
            </a:extLst>
          </p:cNvPr>
          <p:cNvSpPr>
            <a:spLocks noGrp="1"/>
          </p:cNvSpPr>
          <p:nvPr>
            <p:ph type="title"/>
          </p:nvPr>
        </p:nvSpPr>
        <p:spPr>
          <a:xfrm>
            <a:off x="480392" y="18255"/>
            <a:ext cx="10515600" cy="1325563"/>
          </a:xfrm>
        </p:spPr>
        <p:txBody>
          <a:bodyPr/>
          <a:lstStyle/>
          <a:p>
            <a:r>
              <a:rPr lang="en-US" dirty="0">
                <a:solidFill>
                  <a:srgbClr val="002060"/>
                </a:solidFill>
              </a:rPr>
              <a:t>TB in the Global Context</a:t>
            </a:r>
          </a:p>
        </p:txBody>
      </p:sp>
      <p:pic>
        <p:nvPicPr>
          <p:cNvPr id="5" name="Content Placeholder 4" descr="Logo&#10;&#10;AI-generated content may be incorrect.">
            <a:extLst>
              <a:ext uri="{FF2B5EF4-FFF2-40B4-BE49-F238E27FC236}">
                <a16:creationId xmlns:a16="http://schemas.microsoft.com/office/drawing/2014/main" id="{DF7DCFDF-A118-E89F-D47C-730C66CCEDA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412934" y="378734"/>
            <a:ext cx="4298674" cy="1570059"/>
          </a:xfrm>
        </p:spPr>
      </p:pic>
      <p:sp>
        <p:nvSpPr>
          <p:cNvPr id="4" name="Content Placeholder 3">
            <a:extLst>
              <a:ext uri="{FF2B5EF4-FFF2-40B4-BE49-F238E27FC236}">
                <a16:creationId xmlns:a16="http://schemas.microsoft.com/office/drawing/2014/main" id="{41F7B8CF-0882-0A73-D716-AFC36352FAB5}"/>
              </a:ext>
            </a:extLst>
          </p:cNvPr>
          <p:cNvSpPr>
            <a:spLocks noGrp="1"/>
          </p:cNvSpPr>
          <p:nvPr>
            <p:ph sz="half" idx="2"/>
          </p:nvPr>
        </p:nvSpPr>
        <p:spPr>
          <a:xfrm>
            <a:off x="606287" y="2196549"/>
            <a:ext cx="11320670" cy="3737112"/>
          </a:xfrm>
        </p:spPr>
        <p:txBody>
          <a:bodyPr>
            <a:normAutofit/>
          </a:bodyPr>
          <a:lstStyle/>
          <a:p>
            <a:pPr marL="0" indent="0">
              <a:buNone/>
            </a:pPr>
            <a:r>
              <a:rPr lang="en-US" dirty="0">
                <a:solidFill>
                  <a:srgbClr val="002060"/>
                </a:solidFill>
              </a:rPr>
              <a:t>Margaret Chan Director General World Health Organization:</a:t>
            </a:r>
          </a:p>
          <a:p>
            <a:pPr marL="0" indent="0">
              <a:buNone/>
            </a:pPr>
            <a:endParaRPr lang="en-US" sz="2400" dirty="0">
              <a:solidFill>
                <a:srgbClr val="002060"/>
              </a:solidFill>
            </a:endParaRPr>
          </a:p>
          <a:p>
            <a:pPr marL="0" indent="0">
              <a:buNone/>
            </a:pPr>
            <a:r>
              <a:rPr lang="en-US" sz="2400" dirty="0">
                <a:solidFill>
                  <a:srgbClr val="002060"/>
                </a:solidFill>
              </a:rPr>
              <a:t>“Everyone with TB should have access to the innovative tools and services they need for rapid diagnosis, treatment and care. This is a matter of social justice, fundamental to our goal of universal health coverage. Given the prevalence of drug-resistant tuberculosis, ensuring high quality and complete care will also benefit global health security. I call for intensified global solidarity and action to ensure the success of this transformative End TB Strategy.</a:t>
            </a:r>
          </a:p>
          <a:p>
            <a:pPr marL="0" indent="0">
              <a:buNone/>
            </a:pPr>
            <a:endParaRPr lang="en-US" sz="2400" dirty="0">
              <a:solidFill>
                <a:srgbClr val="002060"/>
              </a:solidFill>
            </a:endParaRPr>
          </a:p>
        </p:txBody>
      </p:sp>
    </p:spTree>
    <p:extLst>
      <p:ext uri="{BB962C8B-B14F-4D97-AF65-F5344CB8AC3E}">
        <p14:creationId xmlns:p14="http://schemas.microsoft.com/office/powerpoint/2010/main" val="318861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63241-0869-A27E-182E-F0C5786FDAA8}"/>
              </a:ext>
            </a:extLst>
          </p:cNvPr>
          <p:cNvSpPr>
            <a:spLocks noGrp="1"/>
          </p:cNvSpPr>
          <p:nvPr>
            <p:ph type="title"/>
          </p:nvPr>
        </p:nvSpPr>
        <p:spPr>
          <a:xfrm>
            <a:off x="465482" y="106708"/>
            <a:ext cx="10515600" cy="1325563"/>
          </a:xfrm>
        </p:spPr>
        <p:txBody>
          <a:bodyPr>
            <a:normAutofit/>
          </a:bodyPr>
          <a:lstStyle/>
          <a:p>
            <a:r>
              <a:rPr lang="en-US" dirty="0"/>
              <a:t>END TB Strategy</a:t>
            </a:r>
          </a:p>
        </p:txBody>
      </p:sp>
      <p:sp>
        <p:nvSpPr>
          <p:cNvPr id="3" name="Content Placeholder 2">
            <a:extLst>
              <a:ext uri="{FF2B5EF4-FFF2-40B4-BE49-F238E27FC236}">
                <a16:creationId xmlns:a16="http://schemas.microsoft.com/office/drawing/2014/main" id="{D3D6653A-E088-CC0B-63C9-8C922EA8D084}"/>
              </a:ext>
            </a:extLst>
          </p:cNvPr>
          <p:cNvSpPr>
            <a:spLocks noGrp="1"/>
          </p:cNvSpPr>
          <p:nvPr>
            <p:ph idx="4294967295"/>
          </p:nvPr>
        </p:nvSpPr>
        <p:spPr>
          <a:xfrm>
            <a:off x="465481" y="1704561"/>
            <a:ext cx="11347175" cy="4417944"/>
          </a:xfrm>
        </p:spPr>
        <p:txBody>
          <a:bodyPr>
            <a:normAutofit/>
          </a:bodyPr>
          <a:lstStyle/>
          <a:p>
            <a:pPr marL="0" indent="0">
              <a:buNone/>
            </a:pPr>
            <a:r>
              <a:rPr lang="en-US" b="1" dirty="0">
                <a:solidFill>
                  <a:srgbClr val="002060"/>
                </a:solidFill>
                <a:latin typeface="Proxima Nova"/>
              </a:rPr>
              <a:t>Vision:</a:t>
            </a:r>
            <a:br>
              <a:rPr lang="en-US" b="1" dirty="0">
                <a:solidFill>
                  <a:srgbClr val="002060"/>
                </a:solidFill>
                <a:latin typeface="Proxima Nova"/>
              </a:rPr>
            </a:br>
            <a:r>
              <a:rPr lang="en-US" sz="2000" dirty="0">
                <a:solidFill>
                  <a:srgbClr val="002060"/>
                </a:solidFill>
                <a:latin typeface="Proxima Nova"/>
              </a:rPr>
              <a:t>A world free of TB. Zero deaths, disease and suffering due to TB.</a:t>
            </a:r>
            <a:br>
              <a:rPr lang="en-US" sz="2200" dirty="0">
                <a:solidFill>
                  <a:srgbClr val="002060"/>
                </a:solidFill>
                <a:latin typeface="Proxima Nova"/>
              </a:rPr>
            </a:br>
            <a:endParaRPr lang="en-US" sz="2200" b="1" i="0" dirty="0">
              <a:solidFill>
                <a:srgbClr val="002060"/>
              </a:solidFill>
              <a:effectLst/>
              <a:latin typeface="Proxima Nova"/>
            </a:endParaRPr>
          </a:p>
          <a:p>
            <a:pPr marL="0" indent="0" algn="l">
              <a:buNone/>
            </a:pPr>
            <a:r>
              <a:rPr lang="en-US" b="1" i="0" dirty="0">
                <a:solidFill>
                  <a:srgbClr val="002060"/>
                </a:solidFill>
                <a:effectLst/>
                <a:latin typeface="Proxima Nova"/>
              </a:rPr>
              <a:t>Goal:</a:t>
            </a:r>
          </a:p>
          <a:p>
            <a:pPr marL="0" indent="0" algn="l">
              <a:buNone/>
            </a:pPr>
            <a:r>
              <a:rPr lang="en-US" sz="2000" b="0" i="0" dirty="0">
                <a:solidFill>
                  <a:srgbClr val="002060"/>
                </a:solidFill>
                <a:effectLst/>
                <a:latin typeface="Proxima Nova"/>
              </a:rPr>
              <a:t>End the global tuberculosis epidemic.</a:t>
            </a:r>
          </a:p>
          <a:p>
            <a:pPr marL="0" indent="0" algn="l">
              <a:buNone/>
            </a:pPr>
            <a:endParaRPr lang="en-US" b="0" i="0" dirty="0">
              <a:solidFill>
                <a:srgbClr val="002060"/>
              </a:solidFill>
              <a:effectLst/>
              <a:latin typeface="Proxima Nova"/>
            </a:endParaRPr>
          </a:p>
          <a:p>
            <a:pPr marL="0" indent="0" algn="l">
              <a:buNone/>
            </a:pPr>
            <a:r>
              <a:rPr lang="en-US" b="1" i="0" dirty="0">
                <a:solidFill>
                  <a:srgbClr val="002060"/>
                </a:solidFill>
                <a:effectLst/>
                <a:latin typeface="Proxima Nova"/>
              </a:rPr>
              <a:t>Indicators:</a:t>
            </a:r>
          </a:p>
          <a:p>
            <a:pPr algn="l">
              <a:buFont typeface="Arial" panose="020B0604020202020204" pitchFamily="34" charset="0"/>
              <a:buChar char="•"/>
            </a:pPr>
            <a:r>
              <a:rPr lang="en-US" sz="2000" b="0" i="0" dirty="0">
                <a:solidFill>
                  <a:srgbClr val="002060"/>
                </a:solidFill>
                <a:effectLst/>
                <a:latin typeface="Proxima Nova"/>
              </a:rPr>
              <a:t>95% reduction by 2035 in number of </a:t>
            </a:r>
            <a:r>
              <a:rPr lang="en-US" sz="2000" b="1" i="0" dirty="0">
                <a:solidFill>
                  <a:srgbClr val="002060"/>
                </a:solidFill>
                <a:effectLst/>
                <a:latin typeface="Proxima Nova"/>
              </a:rPr>
              <a:t>TB deaths</a:t>
            </a:r>
            <a:r>
              <a:rPr lang="en-US" sz="2000" b="0" i="0" dirty="0">
                <a:solidFill>
                  <a:srgbClr val="002060"/>
                </a:solidFill>
                <a:effectLst/>
                <a:latin typeface="Proxima Nova"/>
              </a:rPr>
              <a:t> compared with 2015.</a:t>
            </a:r>
          </a:p>
          <a:p>
            <a:pPr algn="l">
              <a:buFont typeface="Arial" panose="020B0604020202020204" pitchFamily="34" charset="0"/>
              <a:buChar char="•"/>
            </a:pPr>
            <a:r>
              <a:rPr lang="en-US" sz="2000" b="0" i="0" dirty="0">
                <a:solidFill>
                  <a:srgbClr val="002060"/>
                </a:solidFill>
                <a:effectLst/>
                <a:latin typeface="Proxima Nova"/>
              </a:rPr>
              <a:t>90% reduction by 2035 in </a:t>
            </a:r>
            <a:r>
              <a:rPr lang="en-US" sz="2000" b="1" i="0" dirty="0">
                <a:solidFill>
                  <a:srgbClr val="002060"/>
                </a:solidFill>
                <a:effectLst/>
                <a:latin typeface="Proxima Nova"/>
              </a:rPr>
              <a:t>TB incidence</a:t>
            </a:r>
            <a:r>
              <a:rPr lang="en-US" sz="2000" b="0" i="0" dirty="0">
                <a:solidFill>
                  <a:srgbClr val="002060"/>
                </a:solidFill>
                <a:effectLst/>
                <a:latin typeface="Proxima Nova"/>
              </a:rPr>
              <a:t> rate compared with 2015.</a:t>
            </a:r>
          </a:p>
          <a:p>
            <a:pPr algn="l">
              <a:buFont typeface="Arial" panose="020B0604020202020204" pitchFamily="34" charset="0"/>
              <a:buChar char="•"/>
            </a:pPr>
            <a:r>
              <a:rPr lang="en-US" sz="2000" b="0" i="0" dirty="0">
                <a:solidFill>
                  <a:srgbClr val="002060"/>
                </a:solidFill>
                <a:effectLst/>
                <a:latin typeface="Proxima Nova"/>
              </a:rPr>
              <a:t>Zero TB-affected families facing </a:t>
            </a:r>
            <a:r>
              <a:rPr lang="en-US" sz="2000" b="1" i="0" dirty="0">
                <a:solidFill>
                  <a:srgbClr val="002060"/>
                </a:solidFill>
                <a:effectLst/>
                <a:latin typeface="Proxima Nova"/>
              </a:rPr>
              <a:t>catastrophic costs</a:t>
            </a:r>
            <a:r>
              <a:rPr lang="en-US" sz="2000" b="0" i="0" dirty="0">
                <a:solidFill>
                  <a:srgbClr val="002060"/>
                </a:solidFill>
                <a:effectLst/>
                <a:latin typeface="Proxima Nova"/>
              </a:rPr>
              <a:t> due to TB by 2035.</a:t>
            </a:r>
          </a:p>
          <a:p>
            <a:pPr algn="l">
              <a:buFont typeface="Arial" panose="020B0604020202020204" pitchFamily="34" charset="0"/>
              <a:buChar char="•"/>
            </a:pPr>
            <a:endParaRPr lang="en-US" b="0" i="0" dirty="0">
              <a:solidFill>
                <a:srgbClr val="002060"/>
              </a:solidFill>
              <a:effectLst/>
              <a:latin typeface="Proxima Nova"/>
            </a:endParaRPr>
          </a:p>
          <a:p>
            <a:endParaRPr lang="en-US" dirty="0">
              <a:solidFill>
                <a:srgbClr val="002060"/>
              </a:solidFill>
              <a:latin typeface="Proxima Nova"/>
            </a:endParaRPr>
          </a:p>
        </p:txBody>
      </p:sp>
      <p:pic>
        <p:nvPicPr>
          <p:cNvPr id="7" name="Content Placeholder 6" descr="Text">
            <a:extLst>
              <a:ext uri="{FF2B5EF4-FFF2-40B4-BE49-F238E27FC236}">
                <a16:creationId xmlns:a16="http://schemas.microsoft.com/office/drawing/2014/main" id="{5E7FB248-59ED-9B3F-6D36-CA4FD7F97E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3232" y="2639755"/>
            <a:ext cx="3528390" cy="1578490"/>
          </a:xfrm>
          <a:prstGeom prst="rect">
            <a:avLst/>
          </a:prstGeom>
        </p:spPr>
      </p:pic>
    </p:spTree>
    <p:extLst>
      <p:ext uri="{BB962C8B-B14F-4D97-AF65-F5344CB8AC3E}">
        <p14:creationId xmlns:p14="http://schemas.microsoft.com/office/powerpoint/2010/main" val="373517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2BBE2A-D486-8D2B-F91C-8BC31BBAAB42}"/>
              </a:ext>
            </a:extLst>
          </p:cNvPr>
          <p:cNvSpPr>
            <a:spLocks noGrp="1"/>
          </p:cNvSpPr>
          <p:nvPr>
            <p:ph type="sldNum" sz="quarter" idx="12"/>
          </p:nvPr>
        </p:nvSpPr>
        <p:spPr/>
        <p:txBody>
          <a:bodyPr/>
          <a:lstStyle/>
          <a:p>
            <a:fld id="{93424B46-88B0-F54F-971F-2168E11F14B4}" type="slidenum">
              <a:rPr lang="en-US" smtClean="0"/>
              <a:pPr/>
              <a:t>53</a:t>
            </a:fld>
            <a:endParaRPr lang="en-US"/>
          </a:p>
        </p:txBody>
      </p:sp>
      <p:sp>
        <p:nvSpPr>
          <p:cNvPr id="5" name="TextBox 4">
            <a:extLst>
              <a:ext uri="{FF2B5EF4-FFF2-40B4-BE49-F238E27FC236}">
                <a16:creationId xmlns:a16="http://schemas.microsoft.com/office/drawing/2014/main" id="{44E2F028-379A-E223-D3EA-FC804ACA2C44}"/>
              </a:ext>
            </a:extLst>
          </p:cNvPr>
          <p:cNvSpPr txBox="1"/>
          <p:nvPr/>
        </p:nvSpPr>
        <p:spPr>
          <a:xfrm>
            <a:off x="694081" y="1698494"/>
            <a:ext cx="11103665" cy="3461012"/>
          </a:xfrm>
          <a:prstGeom prst="rect">
            <a:avLst/>
          </a:prstGeom>
          <a:noFill/>
        </p:spPr>
        <p:txBody>
          <a:bodyPr wrap="square">
            <a:spAutoFit/>
          </a:bodyPr>
          <a:lstStyle/>
          <a:p>
            <a:pPr algn="l"/>
            <a:r>
              <a:rPr lang="en-US" sz="2400" b="1" i="0" dirty="0">
                <a:solidFill>
                  <a:srgbClr val="002060"/>
                </a:solidFill>
                <a:effectLst/>
                <a:latin typeface="Proxima Nova"/>
              </a:rPr>
              <a:t>Principles</a:t>
            </a:r>
          </a:p>
          <a:p>
            <a:pPr algn="l"/>
            <a:endParaRPr lang="en-US" sz="2400" b="1" i="0" dirty="0">
              <a:solidFill>
                <a:srgbClr val="002060"/>
              </a:solidFill>
              <a:effectLst/>
              <a:latin typeface="Proxima Nova"/>
            </a:endParaRPr>
          </a:p>
          <a:p>
            <a:pPr marL="228600" indent="-228600" algn="l">
              <a:lnSpc>
                <a:spcPct val="120000"/>
              </a:lnSpc>
              <a:spcAft>
                <a:spcPts val="1200"/>
              </a:spcAft>
              <a:buFont typeface="Arial" panose="020B0604020202020204" pitchFamily="34" charset="0"/>
              <a:buChar char="•"/>
            </a:pPr>
            <a:r>
              <a:rPr lang="en-US" sz="2400" b="0" i="0" dirty="0">
                <a:solidFill>
                  <a:srgbClr val="002060"/>
                </a:solidFill>
                <a:effectLst/>
                <a:latin typeface="Proxima Nova"/>
              </a:rPr>
              <a:t>Government stewardship and accountability, with monitoring and evaluation.</a:t>
            </a:r>
          </a:p>
          <a:p>
            <a:pPr marL="228600" indent="-228600" algn="l">
              <a:lnSpc>
                <a:spcPct val="120000"/>
              </a:lnSpc>
              <a:spcAft>
                <a:spcPts val="1200"/>
              </a:spcAft>
              <a:buFont typeface="Arial" panose="020B0604020202020204" pitchFamily="34" charset="0"/>
              <a:buChar char="•"/>
            </a:pPr>
            <a:r>
              <a:rPr lang="en-US" sz="2400" b="0" i="0" dirty="0">
                <a:solidFill>
                  <a:srgbClr val="002060"/>
                </a:solidFill>
                <a:effectLst/>
                <a:latin typeface="Proxima Nova"/>
              </a:rPr>
              <a:t>Strong coalition with civil society organizations and communities.</a:t>
            </a:r>
          </a:p>
          <a:p>
            <a:pPr marL="228600" indent="-228600" algn="l">
              <a:lnSpc>
                <a:spcPct val="120000"/>
              </a:lnSpc>
              <a:spcAft>
                <a:spcPts val="1200"/>
              </a:spcAft>
              <a:buFont typeface="Arial" panose="020B0604020202020204" pitchFamily="34" charset="0"/>
              <a:buChar char="•"/>
            </a:pPr>
            <a:r>
              <a:rPr lang="en-US" sz="2400" b="0" i="0" dirty="0">
                <a:solidFill>
                  <a:srgbClr val="002060"/>
                </a:solidFill>
                <a:effectLst/>
                <a:latin typeface="Proxima Nova"/>
              </a:rPr>
              <a:t>Protection and promotion of human rights, ethics and equity.</a:t>
            </a:r>
          </a:p>
          <a:p>
            <a:pPr marL="228600" indent="-228600" algn="l">
              <a:lnSpc>
                <a:spcPct val="120000"/>
              </a:lnSpc>
              <a:spcAft>
                <a:spcPts val="1200"/>
              </a:spcAft>
              <a:buFont typeface="Arial" panose="020B0604020202020204" pitchFamily="34" charset="0"/>
              <a:buChar char="•"/>
            </a:pPr>
            <a:r>
              <a:rPr lang="en-US" sz="2400" b="0" i="0" dirty="0">
                <a:solidFill>
                  <a:srgbClr val="002060"/>
                </a:solidFill>
                <a:effectLst/>
                <a:latin typeface="Proxima Nova"/>
              </a:rPr>
              <a:t>Adaptation of the strategy and targets at country level, with global collaboration.</a:t>
            </a:r>
          </a:p>
        </p:txBody>
      </p:sp>
      <p:sp>
        <p:nvSpPr>
          <p:cNvPr id="6" name="Title 1">
            <a:extLst>
              <a:ext uri="{FF2B5EF4-FFF2-40B4-BE49-F238E27FC236}">
                <a16:creationId xmlns:a16="http://schemas.microsoft.com/office/drawing/2014/main" id="{56E90ECC-589C-AA70-107B-D34F44851F61}"/>
              </a:ext>
            </a:extLst>
          </p:cNvPr>
          <p:cNvSpPr>
            <a:spLocks noGrp="1"/>
          </p:cNvSpPr>
          <p:nvPr>
            <p:ph type="title"/>
          </p:nvPr>
        </p:nvSpPr>
        <p:spPr>
          <a:xfrm>
            <a:off x="838200" y="365125"/>
            <a:ext cx="10515600" cy="1325563"/>
          </a:xfrm>
        </p:spPr>
        <p:txBody>
          <a:bodyPr>
            <a:normAutofit/>
          </a:bodyPr>
          <a:lstStyle/>
          <a:p>
            <a:r>
              <a:rPr lang="en-US" dirty="0"/>
              <a:t>END TB Strategy</a:t>
            </a:r>
          </a:p>
        </p:txBody>
      </p:sp>
    </p:spTree>
    <p:extLst>
      <p:ext uri="{BB962C8B-B14F-4D97-AF65-F5344CB8AC3E}">
        <p14:creationId xmlns:p14="http://schemas.microsoft.com/office/powerpoint/2010/main" val="435350750"/>
      </p:ext>
    </p:extLst>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Calendar&#10;&#10;AI-generated content may be incorrect.">
            <a:extLst>
              <a:ext uri="{FF2B5EF4-FFF2-40B4-BE49-F238E27FC236}">
                <a16:creationId xmlns:a16="http://schemas.microsoft.com/office/drawing/2014/main" id="{466F6466-C0C6-0319-1E75-AC89C7F03738}"/>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4635867" y="693254"/>
            <a:ext cx="7084024" cy="5471491"/>
          </a:xfrm>
        </p:spPr>
      </p:pic>
      <p:sp>
        <p:nvSpPr>
          <p:cNvPr id="3" name="Title 1">
            <a:extLst>
              <a:ext uri="{FF2B5EF4-FFF2-40B4-BE49-F238E27FC236}">
                <a16:creationId xmlns:a16="http://schemas.microsoft.com/office/drawing/2014/main" id="{505AB9F6-EB1D-D000-3FFB-ECF5348273A0}"/>
              </a:ext>
            </a:extLst>
          </p:cNvPr>
          <p:cNvSpPr>
            <a:spLocks noGrp="1"/>
          </p:cNvSpPr>
          <p:nvPr>
            <p:ph type="title"/>
          </p:nvPr>
        </p:nvSpPr>
        <p:spPr>
          <a:xfrm>
            <a:off x="838200" y="365125"/>
            <a:ext cx="10515600" cy="1325563"/>
          </a:xfrm>
        </p:spPr>
        <p:txBody>
          <a:bodyPr>
            <a:normAutofit/>
          </a:bodyPr>
          <a:lstStyle/>
          <a:p>
            <a:r>
              <a:rPr lang="en-US" dirty="0"/>
              <a:t>END TB Strategy</a:t>
            </a:r>
          </a:p>
        </p:txBody>
      </p:sp>
      <p:pic>
        <p:nvPicPr>
          <p:cNvPr id="8194" name="Picture 2" descr="Help put an End to TB - United Church of Christ">
            <a:extLst>
              <a:ext uri="{FF2B5EF4-FFF2-40B4-BE49-F238E27FC236}">
                <a16:creationId xmlns:a16="http://schemas.microsoft.com/office/drawing/2014/main" id="{094D4A86-E887-94F1-DDE0-E7742E2538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022715"/>
            <a:ext cx="3425687" cy="31284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50597F-91E0-F2C2-24D0-E83A738DA6F1}"/>
              </a:ext>
            </a:extLst>
          </p:cNvPr>
          <p:cNvSpPr txBox="1"/>
          <p:nvPr/>
        </p:nvSpPr>
        <p:spPr>
          <a:xfrm>
            <a:off x="8469796" y="6226865"/>
            <a:ext cx="3250095" cy="307777"/>
          </a:xfrm>
          <a:prstGeom prst="rect">
            <a:avLst/>
          </a:prstGeom>
          <a:noFill/>
        </p:spPr>
        <p:txBody>
          <a:bodyPr wrap="square" rtlCol="0">
            <a:spAutoFit/>
          </a:bodyPr>
          <a:lstStyle/>
          <a:p>
            <a:r>
              <a:rPr lang="en-US" sz="1400" dirty="0"/>
              <a:t>*SDG: Sustainable Development Goals</a:t>
            </a:r>
          </a:p>
        </p:txBody>
      </p:sp>
    </p:spTree>
    <p:extLst>
      <p:ext uri="{BB962C8B-B14F-4D97-AF65-F5344CB8AC3E}">
        <p14:creationId xmlns:p14="http://schemas.microsoft.com/office/powerpoint/2010/main" val="327243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line chart&#10;&#10;AI-generated content may be incorrect.">
            <a:extLst>
              <a:ext uri="{FF2B5EF4-FFF2-40B4-BE49-F238E27FC236}">
                <a16:creationId xmlns:a16="http://schemas.microsoft.com/office/drawing/2014/main" id="{E3BFF924-6D90-FC4E-9954-4CCBFCDB5F62}"/>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9026" y="198300"/>
            <a:ext cx="10620375" cy="5899150"/>
          </a:xfrm>
        </p:spPr>
      </p:pic>
    </p:spTree>
    <p:extLst>
      <p:ext uri="{BB962C8B-B14F-4D97-AF65-F5344CB8AC3E}">
        <p14:creationId xmlns:p14="http://schemas.microsoft.com/office/powerpoint/2010/main" val="155751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line chart&#10;&#10;AI-generated content may be incorrect.">
            <a:extLst>
              <a:ext uri="{FF2B5EF4-FFF2-40B4-BE49-F238E27FC236}">
                <a16:creationId xmlns:a16="http://schemas.microsoft.com/office/drawing/2014/main" id="{F2C0451C-86BC-0192-CAA6-C50E9734E26E}"/>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l="770" r="-1"/>
          <a:stretch>
            <a:fillRect/>
          </a:stretch>
        </p:blipFill>
        <p:spPr>
          <a:xfrm>
            <a:off x="1217543" y="216037"/>
            <a:ext cx="10407926" cy="5857875"/>
          </a:xfrm>
        </p:spPr>
      </p:pic>
    </p:spTree>
    <p:extLst>
      <p:ext uri="{BB962C8B-B14F-4D97-AF65-F5344CB8AC3E}">
        <p14:creationId xmlns:p14="http://schemas.microsoft.com/office/powerpoint/2010/main" val="153950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line chart">
            <a:extLst>
              <a:ext uri="{FF2B5EF4-FFF2-40B4-BE49-F238E27FC236}">
                <a16:creationId xmlns:a16="http://schemas.microsoft.com/office/drawing/2014/main" id="{028657E5-74E2-C67C-821B-66F76438408C}"/>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l="528"/>
          <a:stretch>
            <a:fillRect/>
          </a:stretch>
        </p:blipFill>
        <p:spPr>
          <a:xfrm>
            <a:off x="790161" y="131556"/>
            <a:ext cx="10611678" cy="5932488"/>
          </a:xfrm>
        </p:spPr>
      </p:pic>
    </p:spTree>
    <p:extLst>
      <p:ext uri="{BB962C8B-B14F-4D97-AF65-F5344CB8AC3E}">
        <p14:creationId xmlns:p14="http://schemas.microsoft.com/office/powerpoint/2010/main" val="120328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chart&#10;&#10;AI-generated content may be incorrect.">
            <a:extLst>
              <a:ext uri="{FF2B5EF4-FFF2-40B4-BE49-F238E27FC236}">
                <a16:creationId xmlns:a16="http://schemas.microsoft.com/office/drawing/2014/main" id="{E531730E-4D92-A088-F519-9A8A95D93A3F}"/>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07750" y="206101"/>
            <a:ext cx="10279960" cy="5763672"/>
          </a:xfrm>
        </p:spPr>
      </p:pic>
    </p:spTree>
    <p:extLst>
      <p:ext uri="{BB962C8B-B14F-4D97-AF65-F5344CB8AC3E}">
        <p14:creationId xmlns:p14="http://schemas.microsoft.com/office/powerpoint/2010/main" val="190907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Chart">
            <a:extLst>
              <a:ext uri="{FF2B5EF4-FFF2-40B4-BE49-F238E27FC236}">
                <a16:creationId xmlns:a16="http://schemas.microsoft.com/office/drawing/2014/main" id="{4C68DAB2-A18F-E005-8D5B-6C836F36FBE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35495" y="290582"/>
            <a:ext cx="10387013" cy="5811838"/>
          </a:xfrm>
        </p:spPr>
      </p:pic>
    </p:spTree>
    <p:extLst>
      <p:ext uri="{BB962C8B-B14F-4D97-AF65-F5344CB8AC3E}">
        <p14:creationId xmlns:p14="http://schemas.microsoft.com/office/powerpoint/2010/main" val="313997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5E9B0-10EE-20AB-0539-CCB1BE47E6EE}"/>
              </a:ext>
            </a:extLst>
          </p:cNvPr>
          <p:cNvSpPr>
            <a:spLocks noGrp="1"/>
          </p:cNvSpPr>
          <p:nvPr>
            <p:ph type="title"/>
          </p:nvPr>
        </p:nvSpPr>
        <p:spPr>
          <a:xfrm>
            <a:off x="803413" y="136525"/>
            <a:ext cx="10515600" cy="1829435"/>
          </a:xfrm>
        </p:spPr>
        <p:txBody>
          <a:bodyPr>
            <a:noAutofit/>
          </a:bodyPr>
          <a:lstStyle/>
          <a:p>
            <a:pPr algn="ctr"/>
            <a:r>
              <a:rPr lang="en-US" sz="6000" dirty="0"/>
              <a:t>ETHICS AND MORALS</a:t>
            </a:r>
          </a:p>
        </p:txBody>
      </p:sp>
      <p:sp>
        <p:nvSpPr>
          <p:cNvPr id="3" name="Slide Number Placeholder 2">
            <a:extLst>
              <a:ext uri="{FF2B5EF4-FFF2-40B4-BE49-F238E27FC236}">
                <a16:creationId xmlns:a16="http://schemas.microsoft.com/office/drawing/2014/main" id="{F9F469C7-6C76-B940-3A7D-1B598C020920}"/>
              </a:ext>
            </a:extLst>
          </p:cNvPr>
          <p:cNvSpPr>
            <a:spLocks noGrp="1"/>
          </p:cNvSpPr>
          <p:nvPr>
            <p:ph type="sldNum" sz="quarter" idx="12"/>
          </p:nvPr>
        </p:nvSpPr>
        <p:spPr/>
        <p:txBody>
          <a:bodyPr/>
          <a:lstStyle/>
          <a:p>
            <a:fld id="{93424B46-88B0-F54F-971F-2168E11F14B4}" type="slidenum">
              <a:rPr lang="en-US" smtClean="0"/>
              <a:pPr/>
              <a:t>6</a:t>
            </a:fld>
            <a:endParaRPr lang="en-US"/>
          </a:p>
        </p:txBody>
      </p:sp>
      <p:sp>
        <p:nvSpPr>
          <p:cNvPr id="4" name="TextBox 3">
            <a:extLst>
              <a:ext uri="{FF2B5EF4-FFF2-40B4-BE49-F238E27FC236}">
                <a16:creationId xmlns:a16="http://schemas.microsoft.com/office/drawing/2014/main" id="{32DF284F-9D63-49ED-D49F-8A5C6134701D}"/>
              </a:ext>
            </a:extLst>
          </p:cNvPr>
          <p:cNvSpPr txBox="1"/>
          <p:nvPr/>
        </p:nvSpPr>
        <p:spPr>
          <a:xfrm>
            <a:off x="2015158" y="5439348"/>
            <a:ext cx="8092109" cy="646331"/>
          </a:xfrm>
          <a:prstGeom prst="rect">
            <a:avLst/>
          </a:prstGeom>
          <a:noFill/>
        </p:spPr>
        <p:txBody>
          <a:bodyPr wrap="square" rtlCol="0">
            <a:spAutoFit/>
          </a:bodyPr>
          <a:lstStyle/>
          <a:p>
            <a:r>
              <a:rPr lang="en-US" sz="3600" dirty="0">
                <a:latin typeface="Proxima Nova Semibold" panose="02000506030000020004"/>
              </a:rPr>
              <a:t>ARE ETHICS AND MORALS THE SAME?</a:t>
            </a:r>
          </a:p>
        </p:txBody>
      </p:sp>
      <p:pic>
        <p:nvPicPr>
          <p:cNvPr id="7170" name="Picture 2" descr="Ethics vs Morals - What's the Difference? | Oxford College">
            <a:extLst>
              <a:ext uri="{FF2B5EF4-FFF2-40B4-BE49-F238E27FC236}">
                <a16:creationId xmlns:a16="http://schemas.microsoft.com/office/drawing/2014/main" id="{373BD767-1F0E-C915-9852-C5364F5BD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213" y="1686274"/>
            <a:ext cx="5073926" cy="342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2216"/>
      </p:ext>
    </p:extLst>
  </p:cSld>
  <p:clrMapOvr>
    <a:masterClrMapping/>
  </p:clrMapOvr>
  <p:transition spd="slow">
    <p:cove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line chart">
            <a:extLst>
              <a:ext uri="{FF2B5EF4-FFF2-40B4-BE49-F238E27FC236}">
                <a16:creationId xmlns:a16="http://schemas.microsoft.com/office/drawing/2014/main" id="{B61A939B-B774-F395-135E-D1B2349C7C93}"/>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t="1" r="517" b="343"/>
          <a:stretch>
            <a:fillRect/>
          </a:stretch>
        </p:blipFill>
        <p:spPr>
          <a:xfrm>
            <a:off x="1273865" y="223631"/>
            <a:ext cx="9997109" cy="5764695"/>
          </a:xfrm>
        </p:spPr>
      </p:pic>
    </p:spTree>
    <p:extLst>
      <p:ext uri="{BB962C8B-B14F-4D97-AF65-F5344CB8AC3E}">
        <p14:creationId xmlns:p14="http://schemas.microsoft.com/office/powerpoint/2010/main" val="125360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line chart&#10;&#10;AI-generated content may be incorrect.">
            <a:extLst>
              <a:ext uri="{FF2B5EF4-FFF2-40B4-BE49-F238E27FC236}">
                <a16:creationId xmlns:a16="http://schemas.microsoft.com/office/drawing/2014/main" id="{2D2510A9-2235-66FD-BA20-87FAFEA89805}"/>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l="341"/>
          <a:stretch>
            <a:fillRect/>
          </a:stretch>
        </p:blipFill>
        <p:spPr>
          <a:xfrm>
            <a:off x="944216" y="216038"/>
            <a:ext cx="10157793" cy="5687308"/>
          </a:xfrm>
        </p:spPr>
      </p:pic>
    </p:spTree>
    <p:extLst>
      <p:ext uri="{BB962C8B-B14F-4D97-AF65-F5344CB8AC3E}">
        <p14:creationId xmlns:p14="http://schemas.microsoft.com/office/powerpoint/2010/main" val="196433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Chart, bar chart&#10;&#10;AI-generated content may be incorrect.">
            <a:extLst>
              <a:ext uri="{FF2B5EF4-FFF2-40B4-BE49-F238E27FC236}">
                <a16:creationId xmlns:a16="http://schemas.microsoft.com/office/drawing/2014/main" id="{41C463C1-C92A-CC01-B19A-F40733DDB8F7}"/>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l="590"/>
          <a:stretch>
            <a:fillRect/>
          </a:stretch>
        </p:blipFill>
        <p:spPr>
          <a:xfrm>
            <a:off x="874642" y="188844"/>
            <a:ext cx="10192579" cy="5718691"/>
          </a:xfrm>
          <a:prstGeom prst="rect">
            <a:avLst/>
          </a:prstGeom>
        </p:spPr>
      </p:pic>
    </p:spTree>
    <p:extLst>
      <p:ext uri="{BB962C8B-B14F-4D97-AF65-F5344CB8AC3E}">
        <p14:creationId xmlns:p14="http://schemas.microsoft.com/office/powerpoint/2010/main" val="58796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Graphical user interface, text, application">
            <a:extLst>
              <a:ext uri="{FF2B5EF4-FFF2-40B4-BE49-F238E27FC236}">
                <a16:creationId xmlns:a16="http://schemas.microsoft.com/office/drawing/2014/main" id="{9EAA7850-086B-F600-B7E5-F60CD4FF409A}"/>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36104" y="94422"/>
            <a:ext cx="10591800" cy="5913437"/>
          </a:xfrm>
        </p:spPr>
      </p:pic>
    </p:spTree>
    <p:extLst>
      <p:ext uri="{BB962C8B-B14F-4D97-AF65-F5344CB8AC3E}">
        <p14:creationId xmlns:p14="http://schemas.microsoft.com/office/powerpoint/2010/main" val="165121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
            <a:extLst>
              <a:ext uri="{FF2B5EF4-FFF2-40B4-BE49-F238E27FC236}">
                <a16:creationId xmlns:a16="http://schemas.microsoft.com/office/drawing/2014/main" id="{FA2364D7-83D5-3A39-3931-7523A7E7D283}"/>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211608" y="232880"/>
            <a:ext cx="10493375" cy="5878513"/>
          </a:xfrm>
        </p:spPr>
      </p:pic>
    </p:spTree>
    <p:extLst>
      <p:ext uri="{BB962C8B-B14F-4D97-AF65-F5344CB8AC3E}">
        <p14:creationId xmlns:p14="http://schemas.microsoft.com/office/powerpoint/2010/main" val="282753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TextBox 2"/>
          <p:cNvSpPr txBox="1">
            <a:spLocks noChangeArrowheads="1"/>
          </p:cNvSpPr>
          <p:nvPr/>
        </p:nvSpPr>
        <p:spPr bwMode="auto">
          <a:xfrm>
            <a:off x="3753679" y="6141290"/>
            <a:ext cx="7268816" cy="52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049" tIns="40025" rIns="80049" bIns="40025">
            <a:spAutoFit/>
          </a:bodyPr>
          <a:lstStyle>
            <a:lvl1pPr defTabSz="8001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01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01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01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01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80000"/>
              </a:spcBef>
              <a:buClr>
                <a:srgbClr val="1E7FB8"/>
              </a:buClr>
              <a:buFontTx/>
              <a:buNone/>
            </a:pPr>
            <a:r>
              <a:rPr lang="en-US" altLang="en-US" sz="2900" dirty="0">
                <a:solidFill>
                  <a:srgbClr val="000000"/>
                </a:solidFill>
                <a:latin typeface="+mn-lt"/>
              </a:rPr>
              <a:t>Goal: Maximize benefits, minimize risks</a:t>
            </a:r>
            <a:endParaRPr lang="en-GB" altLang="en-US" sz="2900" dirty="0">
              <a:solidFill>
                <a:srgbClr val="000000"/>
              </a:solidFill>
              <a:latin typeface="+mn-lt"/>
            </a:endParaRPr>
          </a:p>
        </p:txBody>
      </p:sp>
      <p:sp>
        <p:nvSpPr>
          <p:cNvPr id="3" name="Title 2">
            <a:extLst>
              <a:ext uri="{FF2B5EF4-FFF2-40B4-BE49-F238E27FC236}">
                <a16:creationId xmlns:a16="http://schemas.microsoft.com/office/drawing/2014/main" id="{BBEBB5DE-0A04-8FFD-1327-983302B972E8}"/>
              </a:ext>
            </a:extLst>
          </p:cNvPr>
          <p:cNvSpPr>
            <a:spLocks noGrp="1"/>
          </p:cNvSpPr>
          <p:nvPr>
            <p:ph type="title"/>
          </p:nvPr>
        </p:nvSpPr>
        <p:spPr/>
        <p:txBody>
          <a:bodyPr/>
          <a:lstStyle/>
          <a:p>
            <a:r>
              <a:rPr lang="en-GB" altLang="zh-CN" dirty="0">
                <a:solidFill>
                  <a:srgbClr val="002060"/>
                </a:solidFill>
                <a:latin typeface="Cambria" panose="02040503050406030204" pitchFamily="18" charset="0"/>
                <a:ea typeface="Cambria" panose="02040503050406030204" pitchFamily="18" charset="0"/>
                <a:cs typeface="Times New Roman" panose="02020603050405020304" pitchFamily="18" charset="0"/>
              </a:rPr>
              <a:t>Risks and Benefits in TB Diagnosis </a:t>
            </a:r>
            <a:br>
              <a:rPr lang="en-GB" altLang="zh-CN" dirty="0">
                <a:solidFill>
                  <a:srgbClr val="002060"/>
                </a:solidFill>
                <a:latin typeface="Cambria" panose="02040503050406030204" pitchFamily="18" charset="0"/>
                <a:ea typeface="Cambria" panose="02040503050406030204" pitchFamily="18" charset="0"/>
                <a:cs typeface="Times New Roman" panose="02020603050405020304" pitchFamily="18" charset="0"/>
              </a:rPr>
            </a:br>
            <a:endParaRPr lang="en-US" dirty="0">
              <a:solidFill>
                <a:srgbClr val="002060"/>
              </a:solidFill>
            </a:endParaRPr>
          </a:p>
        </p:txBody>
      </p:sp>
      <p:sp>
        <p:nvSpPr>
          <p:cNvPr id="4" name="Content Placeholder 3">
            <a:extLst>
              <a:ext uri="{FF2B5EF4-FFF2-40B4-BE49-F238E27FC236}">
                <a16:creationId xmlns:a16="http://schemas.microsoft.com/office/drawing/2014/main" id="{A2972A49-5DD2-FFCC-AF82-3AFF9FFEB373}"/>
              </a:ext>
            </a:extLst>
          </p:cNvPr>
          <p:cNvSpPr>
            <a:spLocks noGrp="1"/>
          </p:cNvSpPr>
          <p:nvPr>
            <p:ph sz="half" idx="1"/>
          </p:nvPr>
        </p:nvSpPr>
        <p:spPr>
          <a:xfrm>
            <a:off x="7288696" y="1574283"/>
            <a:ext cx="3654287" cy="3536536"/>
          </a:xfrm>
        </p:spPr>
        <p:txBody>
          <a:bodyPr>
            <a:normAutofit/>
          </a:bodyPr>
          <a:lstStyle/>
          <a:p>
            <a:pPr marL="0" indent="0" defTabSz="800763">
              <a:spcBef>
                <a:spcPct val="80000"/>
              </a:spcBef>
              <a:buClr>
                <a:srgbClr val="1E7FB8"/>
              </a:buClr>
              <a:buNone/>
              <a:defRPr/>
            </a:pPr>
            <a:r>
              <a:rPr lang="en-GB" dirty="0">
                <a:solidFill>
                  <a:srgbClr val="FF0000"/>
                </a:solidFill>
              </a:rPr>
              <a:t>Risks:</a:t>
            </a:r>
          </a:p>
          <a:p>
            <a:pPr marL="400241" indent="-400241" defTabSz="800763">
              <a:spcBef>
                <a:spcPct val="80000"/>
              </a:spcBef>
              <a:buClr>
                <a:srgbClr val="1E7FB8"/>
              </a:buClr>
              <a:defRPr/>
            </a:pPr>
            <a:r>
              <a:rPr lang="en-GB" sz="2400" dirty="0">
                <a:solidFill>
                  <a:srgbClr val="000000"/>
                </a:solidFill>
              </a:rPr>
              <a:t>Stigma</a:t>
            </a:r>
          </a:p>
          <a:p>
            <a:pPr marL="400241" indent="-400241" defTabSz="800763">
              <a:spcBef>
                <a:spcPct val="80000"/>
              </a:spcBef>
              <a:buClr>
                <a:srgbClr val="1E7FB8"/>
              </a:buClr>
              <a:defRPr/>
            </a:pPr>
            <a:r>
              <a:rPr lang="en-GB" sz="2400" dirty="0">
                <a:solidFill>
                  <a:srgbClr val="000000"/>
                </a:solidFill>
              </a:rPr>
              <a:t>Discrimination</a:t>
            </a:r>
          </a:p>
          <a:p>
            <a:pPr marL="400241" indent="-400241" defTabSz="800763">
              <a:spcBef>
                <a:spcPct val="80000"/>
              </a:spcBef>
              <a:buClr>
                <a:srgbClr val="1E7FB8"/>
              </a:buClr>
              <a:defRPr/>
            </a:pPr>
            <a:r>
              <a:rPr lang="en-GB" sz="2400" dirty="0">
                <a:solidFill>
                  <a:srgbClr val="000000"/>
                </a:solidFill>
              </a:rPr>
              <a:t>Anxiety</a:t>
            </a:r>
          </a:p>
          <a:p>
            <a:pPr marL="400241" indent="-400241" defTabSz="800763">
              <a:spcBef>
                <a:spcPct val="80000"/>
              </a:spcBef>
              <a:buClr>
                <a:srgbClr val="1E7FB8"/>
              </a:buClr>
              <a:defRPr/>
            </a:pPr>
            <a:r>
              <a:rPr lang="en-GB" sz="2400" dirty="0">
                <a:solidFill>
                  <a:srgbClr val="000000"/>
                </a:solidFill>
              </a:rPr>
              <a:t>Isolation</a:t>
            </a:r>
            <a:endParaRPr lang="en-US" sz="2400" dirty="0"/>
          </a:p>
        </p:txBody>
      </p:sp>
      <p:sp>
        <p:nvSpPr>
          <p:cNvPr id="5" name="Content Placeholder 4">
            <a:extLst>
              <a:ext uri="{FF2B5EF4-FFF2-40B4-BE49-F238E27FC236}">
                <a16:creationId xmlns:a16="http://schemas.microsoft.com/office/drawing/2014/main" id="{E279B424-F597-C6A8-1DD6-3F43929FE03E}"/>
              </a:ext>
            </a:extLst>
          </p:cNvPr>
          <p:cNvSpPr>
            <a:spLocks noGrp="1"/>
          </p:cNvSpPr>
          <p:nvPr>
            <p:ph sz="half" idx="2"/>
          </p:nvPr>
        </p:nvSpPr>
        <p:spPr>
          <a:xfrm>
            <a:off x="621195" y="1574283"/>
            <a:ext cx="5181600" cy="3630957"/>
          </a:xfrm>
        </p:spPr>
        <p:txBody>
          <a:bodyPr>
            <a:normAutofit/>
          </a:bodyPr>
          <a:lstStyle/>
          <a:p>
            <a:pPr marL="0" indent="0" defTabSz="800763">
              <a:buClr>
                <a:srgbClr val="1E7FB8"/>
              </a:buClr>
              <a:buNone/>
              <a:defRPr/>
            </a:pPr>
            <a:r>
              <a:rPr lang="en-GB" dirty="0">
                <a:solidFill>
                  <a:srgbClr val="FF0000"/>
                </a:solidFill>
              </a:rPr>
              <a:t>Benefits:</a:t>
            </a:r>
            <a:endParaRPr lang="en-GB" sz="2500" dirty="0">
              <a:solidFill>
                <a:srgbClr val="000000"/>
              </a:solidFill>
            </a:endParaRPr>
          </a:p>
          <a:p>
            <a:pPr indent="-400241" defTabSz="800763">
              <a:lnSpc>
                <a:spcPct val="130000"/>
              </a:lnSpc>
              <a:spcAft>
                <a:spcPts val="1200"/>
              </a:spcAft>
              <a:buClr>
                <a:srgbClr val="1E7FB8"/>
              </a:buClr>
              <a:defRPr/>
            </a:pPr>
            <a:r>
              <a:rPr lang="en-GB" sz="2400" dirty="0">
                <a:solidFill>
                  <a:srgbClr val="000000"/>
                </a:solidFill>
              </a:rPr>
              <a:t>Knowledge of condition</a:t>
            </a:r>
          </a:p>
          <a:p>
            <a:pPr indent="-400241" defTabSz="800763">
              <a:lnSpc>
                <a:spcPct val="130000"/>
              </a:lnSpc>
              <a:spcAft>
                <a:spcPts val="1200"/>
              </a:spcAft>
              <a:buClr>
                <a:srgbClr val="1E7FB8"/>
              </a:buClr>
              <a:defRPr/>
            </a:pPr>
            <a:r>
              <a:rPr lang="en-GB" sz="2400" dirty="0">
                <a:solidFill>
                  <a:srgbClr val="000000"/>
                </a:solidFill>
              </a:rPr>
              <a:t>Make life plans</a:t>
            </a:r>
          </a:p>
          <a:p>
            <a:pPr indent="-400241" defTabSz="800763">
              <a:lnSpc>
                <a:spcPct val="130000"/>
              </a:lnSpc>
              <a:spcAft>
                <a:spcPts val="1200"/>
              </a:spcAft>
              <a:buClr>
                <a:srgbClr val="1E7FB8"/>
              </a:buClr>
              <a:defRPr/>
            </a:pPr>
            <a:r>
              <a:rPr lang="en-GB" sz="2400" dirty="0">
                <a:solidFill>
                  <a:srgbClr val="000000"/>
                </a:solidFill>
              </a:rPr>
              <a:t>Prevent transmission</a:t>
            </a:r>
          </a:p>
          <a:p>
            <a:pPr indent="-400241" defTabSz="800763">
              <a:lnSpc>
                <a:spcPct val="130000"/>
              </a:lnSpc>
              <a:spcAft>
                <a:spcPts val="1200"/>
              </a:spcAft>
              <a:buClr>
                <a:srgbClr val="1E7FB8"/>
              </a:buClr>
              <a:defRPr/>
            </a:pPr>
            <a:r>
              <a:rPr lang="en-GB" sz="2400" dirty="0">
                <a:solidFill>
                  <a:srgbClr val="000000"/>
                </a:solidFill>
              </a:rPr>
              <a:t>Treatment?</a:t>
            </a:r>
          </a:p>
          <a:p>
            <a:endParaRPr lang="en-US" dirty="0"/>
          </a:p>
        </p:txBody>
      </p:sp>
      <p:pic>
        <p:nvPicPr>
          <p:cNvPr id="6" name="Picture 5" descr="Logo&#10;&#10;AI-generated content may be incorrect.">
            <a:extLst>
              <a:ext uri="{FF2B5EF4-FFF2-40B4-BE49-F238E27FC236}">
                <a16:creationId xmlns:a16="http://schemas.microsoft.com/office/drawing/2014/main" id="{E0DE163D-9FF2-6F23-A580-E08BBB1F329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462016" y="2795016"/>
            <a:ext cx="1267968" cy="1267968"/>
          </a:xfrm>
          <a:prstGeom prst="rect">
            <a:avLst/>
          </a:prstGeom>
        </p:spPr>
      </p:pic>
    </p:spTree>
    <p:extLst>
      <p:ext uri="{BB962C8B-B14F-4D97-AF65-F5344CB8AC3E}">
        <p14:creationId xmlns:p14="http://schemas.microsoft.com/office/powerpoint/2010/main" val="36891854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00BE-2195-6195-92D7-A6BF4120E7B8}"/>
              </a:ext>
            </a:extLst>
          </p:cNvPr>
          <p:cNvSpPr>
            <a:spLocks noGrp="1"/>
          </p:cNvSpPr>
          <p:nvPr>
            <p:ph type="title"/>
          </p:nvPr>
        </p:nvSpPr>
        <p:spPr>
          <a:xfrm>
            <a:off x="838200" y="182563"/>
            <a:ext cx="10515600" cy="1056171"/>
          </a:xfrm>
        </p:spPr>
        <p:txBody>
          <a:bodyPr/>
          <a:lstStyle/>
          <a:p>
            <a:r>
              <a:rPr lang="en-US" dirty="0"/>
              <a:t>Latent TB Infection</a:t>
            </a:r>
          </a:p>
        </p:txBody>
      </p:sp>
      <p:sp>
        <p:nvSpPr>
          <p:cNvPr id="5" name="Slide Number Placeholder 4">
            <a:extLst>
              <a:ext uri="{FF2B5EF4-FFF2-40B4-BE49-F238E27FC236}">
                <a16:creationId xmlns:a16="http://schemas.microsoft.com/office/drawing/2014/main" id="{2B628C2C-2FFA-92AC-00FF-D767AB59C467}"/>
              </a:ext>
            </a:extLst>
          </p:cNvPr>
          <p:cNvSpPr>
            <a:spLocks noGrp="1"/>
          </p:cNvSpPr>
          <p:nvPr>
            <p:ph type="sldNum" sz="quarter" idx="12"/>
          </p:nvPr>
        </p:nvSpPr>
        <p:spPr/>
        <p:txBody>
          <a:bodyPr/>
          <a:lstStyle/>
          <a:p>
            <a:fld id="{93424B46-88B0-F54F-971F-2168E11F14B4}" type="slidenum">
              <a:rPr lang="en-US" smtClean="0"/>
              <a:pPr/>
              <a:t>66</a:t>
            </a:fld>
            <a:endParaRPr lang="en-US"/>
          </a:p>
        </p:txBody>
      </p:sp>
      <p:sp>
        <p:nvSpPr>
          <p:cNvPr id="3" name="Content Placeholder 2">
            <a:extLst>
              <a:ext uri="{FF2B5EF4-FFF2-40B4-BE49-F238E27FC236}">
                <a16:creationId xmlns:a16="http://schemas.microsoft.com/office/drawing/2014/main" id="{783E4DD8-3C6A-0E11-427C-ACF76976598F}"/>
              </a:ext>
            </a:extLst>
          </p:cNvPr>
          <p:cNvSpPr>
            <a:spLocks noGrp="1"/>
          </p:cNvSpPr>
          <p:nvPr>
            <p:ph sz="half" idx="4294967295"/>
          </p:nvPr>
        </p:nvSpPr>
        <p:spPr>
          <a:xfrm>
            <a:off x="838200" y="1341784"/>
            <a:ext cx="10666342" cy="4805568"/>
          </a:xfrm>
        </p:spPr>
        <p:txBody>
          <a:bodyPr>
            <a:noAutofit/>
          </a:bodyPr>
          <a:lstStyle/>
          <a:p>
            <a:pPr marL="0" indent="0">
              <a:spcAft>
                <a:spcPts val="1200"/>
              </a:spcAft>
              <a:buNone/>
            </a:pPr>
            <a:r>
              <a:rPr lang="en-US" sz="1800" dirty="0">
                <a:solidFill>
                  <a:srgbClr val="1C2956"/>
                </a:solidFill>
                <a:latin typeface="Proxima Nova" panose="02000506030000020004"/>
              </a:rPr>
              <a:t>Key ethical considerations include:</a:t>
            </a:r>
          </a:p>
          <a:p>
            <a:pPr marL="342900" indent="-342900">
              <a:spcAft>
                <a:spcPts val="1200"/>
              </a:spcAft>
              <a:buFont typeface="+mj-lt"/>
              <a:buAutoNum type="arabicPeriod"/>
            </a:pPr>
            <a:r>
              <a:rPr lang="en-US" sz="1800" b="1" dirty="0">
                <a:solidFill>
                  <a:srgbClr val="1C2956"/>
                </a:solidFill>
                <a:latin typeface="Proxima Nova" panose="02000506030000020004"/>
              </a:rPr>
              <a:t>Informed Consent and Autonomy: </a:t>
            </a:r>
            <a:r>
              <a:rPr lang="en-US" sz="1800" dirty="0">
                <a:solidFill>
                  <a:srgbClr val="1C2956"/>
                </a:solidFill>
                <a:latin typeface="Proxima Nova" panose="02000506030000020004"/>
              </a:rPr>
              <a:t>Patients should be fully informed about the risks and benefits of LTBI testing and treatment, and their consent should be obtained before proceeding. This includes discussing potential side effects of treatment and the uncertainty regarding progression to active TB.</a:t>
            </a:r>
          </a:p>
          <a:p>
            <a:pPr marL="342900" indent="-342900">
              <a:spcAft>
                <a:spcPts val="1200"/>
              </a:spcAft>
              <a:buFont typeface="+mj-lt"/>
              <a:buAutoNum type="arabicPeriod"/>
            </a:pPr>
            <a:r>
              <a:rPr lang="en-US" sz="1800" b="1" dirty="0">
                <a:solidFill>
                  <a:srgbClr val="1C2956"/>
                </a:solidFill>
                <a:latin typeface="Proxima Nova" panose="02000506030000020004"/>
              </a:rPr>
              <a:t>Equity and Justice: </a:t>
            </a:r>
            <a:r>
              <a:rPr lang="en-US" sz="1800" dirty="0">
                <a:solidFill>
                  <a:srgbClr val="1C2956"/>
                </a:solidFill>
                <a:latin typeface="Proxima Nova" panose="02000506030000020004"/>
              </a:rPr>
              <a:t>LTBI management should be accessible to all individuals, regardless of socioeconomic status. This includes ensuring that vulnerable populations, such as healthcare workers and those in high-risk settings, receive appropriate screening and treatment.</a:t>
            </a:r>
          </a:p>
          <a:p>
            <a:pPr marL="342900" indent="-342900">
              <a:spcAft>
                <a:spcPts val="1200"/>
              </a:spcAft>
              <a:buFont typeface="+mj-lt"/>
              <a:buAutoNum type="arabicPeriod"/>
            </a:pPr>
            <a:r>
              <a:rPr lang="en-US" sz="1800" b="1" dirty="0">
                <a:solidFill>
                  <a:srgbClr val="1C2956"/>
                </a:solidFill>
                <a:latin typeface="Proxima Nova" panose="02000506030000020004"/>
              </a:rPr>
              <a:t>Minimizing Harm: </a:t>
            </a:r>
            <a:r>
              <a:rPr lang="en-US" sz="1800" dirty="0">
                <a:solidFill>
                  <a:srgbClr val="1C2956"/>
                </a:solidFill>
                <a:latin typeface="Proxima Nova" panose="02000506030000020004"/>
              </a:rPr>
              <a:t>The principle of non-maleficence requires that the least burdensome and most effective treatments be used. This includes considering shorter, less toxic treatment regimens when possible.</a:t>
            </a:r>
          </a:p>
          <a:p>
            <a:pPr marL="342900" indent="-342900">
              <a:spcAft>
                <a:spcPts val="1200"/>
              </a:spcAft>
              <a:buFont typeface="+mj-lt"/>
              <a:buAutoNum type="arabicPeriod"/>
            </a:pPr>
            <a:r>
              <a:rPr lang="en-US" sz="1800" b="1" dirty="0">
                <a:solidFill>
                  <a:srgbClr val="1C2956"/>
                </a:solidFill>
                <a:latin typeface="Proxima Nova" panose="02000506030000020004"/>
              </a:rPr>
              <a:t>Confidentiality: </a:t>
            </a:r>
            <a:r>
              <a:rPr lang="en-US" sz="1800" dirty="0">
                <a:solidFill>
                  <a:srgbClr val="1C2956"/>
                </a:solidFill>
                <a:latin typeface="Proxima Nova" panose="02000506030000020004"/>
              </a:rPr>
              <a:t>Patient confidentiality must be maintained throughout the diagnosis and treatment process. This is particularly important in settings where stigma associated with TB can lead to discrimination.</a:t>
            </a:r>
            <a:br>
              <a:rPr lang="en-US" sz="1800" dirty="0">
                <a:solidFill>
                  <a:srgbClr val="1C2956"/>
                </a:solidFill>
                <a:latin typeface="Proxima Nova" panose="02000506030000020004"/>
              </a:rPr>
            </a:br>
            <a:br>
              <a:rPr lang="en-US" sz="1800" dirty="0">
                <a:solidFill>
                  <a:srgbClr val="1C2956"/>
                </a:solidFill>
                <a:latin typeface="Proxima Nova" panose="02000506030000020004"/>
              </a:rPr>
            </a:br>
            <a:br>
              <a:rPr lang="en-US" sz="1800" dirty="0">
                <a:solidFill>
                  <a:srgbClr val="1C2956"/>
                </a:solidFill>
                <a:latin typeface="Proxima Nova" panose="02000506030000020004"/>
              </a:rPr>
            </a:br>
            <a:endParaRPr lang="en-US" sz="1800" dirty="0">
              <a:solidFill>
                <a:srgbClr val="1C2956"/>
              </a:solidFill>
              <a:latin typeface="Proxima Nova" panose="02000506030000020004"/>
            </a:endParaRPr>
          </a:p>
        </p:txBody>
      </p:sp>
    </p:spTree>
    <p:extLst>
      <p:ext uri="{BB962C8B-B14F-4D97-AF65-F5344CB8AC3E}">
        <p14:creationId xmlns:p14="http://schemas.microsoft.com/office/powerpoint/2010/main" val="4473698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7FA3F1-338C-8740-C8CC-D2CA64180A43}"/>
              </a:ext>
            </a:extLst>
          </p:cNvPr>
          <p:cNvSpPr>
            <a:spLocks noGrp="1"/>
          </p:cNvSpPr>
          <p:nvPr>
            <p:ph type="sldNum" sz="quarter" idx="12"/>
          </p:nvPr>
        </p:nvSpPr>
        <p:spPr/>
        <p:txBody>
          <a:bodyPr/>
          <a:lstStyle/>
          <a:p>
            <a:fld id="{93424B46-88B0-F54F-971F-2168E11F14B4}" type="slidenum">
              <a:rPr lang="en-US" smtClean="0"/>
              <a:pPr/>
              <a:t>67</a:t>
            </a:fld>
            <a:endParaRPr lang="en-US"/>
          </a:p>
        </p:txBody>
      </p:sp>
      <p:sp>
        <p:nvSpPr>
          <p:cNvPr id="4" name="Title 1">
            <a:extLst>
              <a:ext uri="{FF2B5EF4-FFF2-40B4-BE49-F238E27FC236}">
                <a16:creationId xmlns:a16="http://schemas.microsoft.com/office/drawing/2014/main" id="{F894136A-1015-0E57-35E7-A9FD33755ADC}"/>
              </a:ext>
            </a:extLst>
          </p:cNvPr>
          <p:cNvSpPr>
            <a:spLocks noGrp="1"/>
          </p:cNvSpPr>
          <p:nvPr>
            <p:ph type="title"/>
          </p:nvPr>
        </p:nvSpPr>
        <p:spPr>
          <a:xfrm>
            <a:off x="838200" y="365125"/>
            <a:ext cx="10515600" cy="956779"/>
          </a:xfrm>
        </p:spPr>
        <p:txBody>
          <a:bodyPr/>
          <a:lstStyle/>
          <a:p>
            <a:r>
              <a:rPr lang="en-US" dirty="0"/>
              <a:t>Latent TB Infection</a:t>
            </a:r>
          </a:p>
        </p:txBody>
      </p:sp>
      <p:sp>
        <p:nvSpPr>
          <p:cNvPr id="10" name="TextBox 9">
            <a:extLst>
              <a:ext uri="{FF2B5EF4-FFF2-40B4-BE49-F238E27FC236}">
                <a16:creationId xmlns:a16="http://schemas.microsoft.com/office/drawing/2014/main" id="{53C64E5D-EB02-7764-63F9-31DCD6E16D00}"/>
              </a:ext>
            </a:extLst>
          </p:cNvPr>
          <p:cNvSpPr txBox="1"/>
          <p:nvPr/>
        </p:nvSpPr>
        <p:spPr>
          <a:xfrm>
            <a:off x="800100" y="1443840"/>
            <a:ext cx="10793896" cy="3970318"/>
          </a:xfrm>
          <a:prstGeom prst="rect">
            <a:avLst/>
          </a:prstGeom>
          <a:noFill/>
        </p:spPr>
        <p:txBody>
          <a:bodyPr wrap="square">
            <a:spAutoFit/>
          </a:bodyPr>
          <a:lstStyle/>
          <a:p>
            <a:pPr marL="342900" indent="-342900">
              <a:buFont typeface="+mj-lt"/>
              <a:buAutoNum type="arabicPeriod" startAt="5"/>
            </a:pPr>
            <a:r>
              <a:rPr lang="en-US" b="1" dirty="0">
                <a:solidFill>
                  <a:srgbClr val="1C2956"/>
                </a:solidFill>
                <a:latin typeface="Proxima Nova" panose="02000506030000020004"/>
              </a:rPr>
              <a:t>Community Engagement: </a:t>
            </a:r>
            <a:r>
              <a:rPr lang="en-US" dirty="0">
                <a:solidFill>
                  <a:srgbClr val="1C2956"/>
                </a:solidFill>
                <a:latin typeface="Proxima Nova" panose="02000506030000020004"/>
              </a:rPr>
              <a:t>Engaging communities in the design and implementation of LTBI programs helps ensure that interventions are culturally appropriate and ethically sound. This can improve adherence and outcomes.</a:t>
            </a:r>
            <a:br>
              <a:rPr lang="en-US" dirty="0">
                <a:solidFill>
                  <a:srgbClr val="1C2956"/>
                </a:solidFill>
                <a:latin typeface="Proxima Nova" panose="02000506030000020004"/>
              </a:rPr>
            </a:br>
            <a:endParaRPr lang="en-US" dirty="0">
              <a:solidFill>
                <a:srgbClr val="1C2956"/>
              </a:solidFill>
              <a:latin typeface="Proxima Nova" panose="02000506030000020004"/>
            </a:endParaRPr>
          </a:p>
          <a:p>
            <a:pPr marL="342900" indent="-342900">
              <a:buFont typeface="+mj-lt"/>
              <a:buAutoNum type="arabicPeriod" startAt="5"/>
            </a:pPr>
            <a:r>
              <a:rPr lang="en-US" b="1" dirty="0">
                <a:solidFill>
                  <a:srgbClr val="1C2956"/>
                </a:solidFill>
                <a:latin typeface="Proxima Nova" panose="02000506030000020004"/>
              </a:rPr>
              <a:t>Legal and Policy Frameworks: </a:t>
            </a:r>
            <a:r>
              <a:rPr lang="en-US" dirty="0">
                <a:solidFill>
                  <a:srgbClr val="1C2956"/>
                </a:solidFill>
                <a:latin typeface="Proxima Nova" panose="02000506030000020004"/>
              </a:rPr>
              <a:t>Ethical guidelines should be supported by clear legal and policy frameworks that protect individual rights while enabling effective public health interventions. This includes guidelines from the United States Centers for Disease Control and Prevention (CDC) and the National Tuberculosis Controllers Association, which recommend annual TB education and symptom screening for healthcare personnel with untreated LTBI.</a:t>
            </a:r>
            <a:br>
              <a:rPr lang="en-US" dirty="0">
                <a:solidFill>
                  <a:srgbClr val="1C2956"/>
                </a:solidFill>
                <a:latin typeface="Proxima Nova" panose="02000506030000020004"/>
              </a:rPr>
            </a:br>
            <a:endParaRPr lang="en-US" dirty="0">
              <a:solidFill>
                <a:srgbClr val="1C2956"/>
              </a:solidFill>
              <a:latin typeface="Proxima Nova" panose="02000506030000020004"/>
            </a:endParaRPr>
          </a:p>
          <a:p>
            <a:endParaRPr lang="en-US" dirty="0">
              <a:solidFill>
                <a:srgbClr val="1C2956"/>
              </a:solidFill>
              <a:latin typeface="Proxima Nova" panose="02000506030000020004"/>
            </a:endParaRPr>
          </a:p>
          <a:p>
            <a:r>
              <a:rPr lang="en-US" dirty="0">
                <a:solidFill>
                  <a:srgbClr val="1C2956"/>
                </a:solidFill>
                <a:latin typeface="Proxima Nova" panose="02000506030000020004"/>
              </a:rPr>
              <a:t>These ethical principles guide the development and implementation of LTBI management policies to ensure they are fair, effective, and respectful of individual rights.</a:t>
            </a:r>
            <a:br>
              <a:rPr lang="en-US" dirty="0">
                <a:solidFill>
                  <a:srgbClr val="1C2956"/>
                </a:solidFill>
                <a:latin typeface="Proxima Nova" panose="02000506030000020004"/>
              </a:rPr>
            </a:br>
            <a:endParaRPr lang="en-US" dirty="0">
              <a:solidFill>
                <a:srgbClr val="1C2956"/>
              </a:solidFill>
              <a:latin typeface="Proxima Nova" panose="02000506030000020004"/>
            </a:endParaRPr>
          </a:p>
        </p:txBody>
      </p:sp>
    </p:spTree>
    <p:extLst>
      <p:ext uri="{BB962C8B-B14F-4D97-AF65-F5344CB8AC3E}">
        <p14:creationId xmlns:p14="http://schemas.microsoft.com/office/powerpoint/2010/main" val="25312418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22580"/>
          </a:xfrm>
        </p:spPr>
        <p:txBody>
          <a:bodyPr>
            <a:normAutofit/>
          </a:bodyPr>
          <a:lstStyle/>
          <a:p>
            <a:r>
              <a:rPr lang="en-US" dirty="0">
                <a:latin typeface="Cambria" panose="02040503050406030204" pitchFamily="18" charset="0"/>
                <a:ea typeface="Cambria" panose="02040503050406030204" pitchFamily="18" charset="0"/>
              </a:rPr>
              <a:t>Distribution of Health Care Resources</a:t>
            </a:r>
            <a:endParaRPr lang="en-US" dirty="0">
              <a:solidFill>
                <a:srgbClr val="1A00D4"/>
              </a:solidFill>
              <a:highlight>
                <a:srgbClr val="FFFF00"/>
              </a:highlight>
              <a:latin typeface="Cambria" panose="02040503050406030204" pitchFamily="18" charset="0"/>
              <a:ea typeface="Cambria" panose="02040503050406030204" pitchFamily="18" charset="0"/>
            </a:endParaRPr>
          </a:p>
        </p:txBody>
      </p:sp>
      <p:sp>
        <p:nvSpPr>
          <p:cNvPr id="3" name="Content Placeholder 2"/>
          <p:cNvSpPr>
            <a:spLocks noGrp="1"/>
          </p:cNvSpPr>
          <p:nvPr>
            <p:ph idx="4294967295"/>
          </p:nvPr>
        </p:nvSpPr>
        <p:spPr>
          <a:xfrm>
            <a:off x="762000" y="1752600"/>
            <a:ext cx="11430000" cy="4267200"/>
          </a:xfrm>
        </p:spPr>
        <p:txBody>
          <a:bodyPr/>
          <a:lstStyle/>
          <a:p>
            <a:pPr marL="0" indent="0">
              <a:spcBef>
                <a:spcPts val="600"/>
              </a:spcBef>
              <a:spcAft>
                <a:spcPts val="1200"/>
              </a:spcAft>
              <a:buNone/>
            </a:pPr>
            <a:r>
              <a:rPr lang="en-US" sz="2400" dirty="0">
                <a:solidFill>
                  <a:srgbClr val="1C2956"/>
                </a:solidFill>
                <a:latin typeface="Proxima Nova"/>
                <a:ea typeface="Cambria" panose="02040503050406030204" pitchFamily="18" charset="0"/>
              </a:rPr>
              <a:t>Unlike TB, AIDS requires lifelong treatment, and no cure exists</a:t>
            </a:r>
          </a:p>
          <a:p>
            <a:pPr lvl="1">
              <a:spcBef>
                <a:spcPts val="600"/>
              </a:spcBef>
              <a:spcAft>
                <a:spcPts val="1200"/>
              </a:spcAft>
            </a:pPr>
            <a:r>
              <a:rPr lang="en-US" dirty="0">
                <a:solidFill>
                  <a:srgbClr val="1C2956"/>
                </a:solidFill>
                <a:latin typeface="Proxima Nova"/>
                <a:ea typeface="Cambria" panose="02040503050406030204" pitchFamily="18" charset="0"/>
              </a:rPr>
              <a:t>Full course of TB medication cost $20 dollars vs. $100 per year for HIV medications in developing countries </a:t>
            </a:r>
          </a:p>
          <a:p>
            <a:pPr lvl="1">
              <a:spcBef>
                <a:spcPts val="600"/>
              </a:spcBef>
              <a:spcAft>
                <a:spcPts val="1200"/>
              </a:spcAft>
            </a:pPr>
            <a:r>
              <a:rPr lang="en-US" sz="2400" dirty="0">
                <a:solidFill>
                  <a:srgbClr val="1C2956"/>
                </a:solidFill>
                <a:latin typeface="Proxima Nova"/>
                <a:ea typeface="Cambria" panose="02040503050406030204" pitchFamily="18" charset="0"/>
              </a:rPr>
              <a:t>20 million clinical trials for TB drugs vs. 300 million clinical trials for HIV drugs(2007)</a:t>
            </a:r>
          </a:p>
          <a:p>
            <a:pPr lvl="1">
              <a:spcBef>
                <a:spcPts val="600"/>
              </a:spcBef>
              <a:spcAft>
                <a:spcPts val="1200"/>
              </a:spcAft>
            </a:pPr>
            <a:endParaRPr lang="en-US" sz="2400" dirty="0">
              <a:solidFill>
                <a:srgbClr val="1C2956"/>
              </a:solidFill>
              <a:latin typeface="Proxima Nova"/>
              <a:ea typeface="Cambria" panose="02040503050406030204" pitchFamily="18" charset="0"/>
            </a:endParaRPr>
          </a:p>
          <a:p>
            <a:pPr marL="0" indent="0">
              <a:spcBef>
                <a:spcPts val="600"/>
              </a:spcBef>
              <a:spcAft>
                <a:spcPts val="1200"/>
              </a:spcAft>
              <a:buNone/>
            </a:pPr>
            <a:r>
              <a:rPr lang="en-US" sz="2600" dirty="0">
                <a:solidFill>
                  <a:srgbClr val="1C2956"/>
                </a:solidFill>
                <a:latin typeface="Proxima Nova"/>
                <a:ea typeface="Cambria" panose="02040503050406030204" pitchFamily="18" charset="0"/>
              </a:rPr>
              <a:t>Advocacy for HIV/AIDS is greater than TB</a:t>
            </a:r>
          </a:p>
          <a:p>
            <a:pPr marL="0" indent="0">
              <a:buNone/>
            </a:pPr>
            <a:endParaRPr lang="en-US" sz="2400" dirty="0">
              <a:solidFill>
                <a:srgbClr val="1C2956"/>
              </a:solidFill>
              <a:latin typeface="Proxima Nova"/>
            </a:endParaRPr>
          </a:p>
          <a:p>
            <a:pPr marL="457200" lvl="1" indent="0">
              <a:buNone/>
            </a:pPr>
            <a:endParaRPr lang="en-US" dirty="0">
              <a:solidFill>
                <a:srgbClr val="1C2956"/>
              </a:solidFill>
              <a:latin typeface="Proxima Nova"/>
            </a:endParaRPr>
          </a:p>
          <a:p>
            <a:endParaRPr lang="en-US" dirty="0">
              <a:solidFill>
                <a:srgbClr val="1C2956"/>
              </a:solidFill>
              <a:latin typeface="Proxima Nova"/>
            </a:endParaRPr>
          </a:p>
        </p:txBody>
      </p:sp>
      <p:sp>
        <p:nvSpPr>
          <p:cNvPr id="5" name="TextBox 4"/>
          <p:cNvSpPr txBox="1"/>
          <p:nvPr/>
        </p:nvSpPr>
        <p:spPr>
          <a:xfrm>
            <a:off x="7981122" y="6356350"/>
            <a:ext cx="2877378" cy="261610"/>
          </a:xfrm>
          <a:prstGeom prst="rect">
            <a:avLst/>
          </a:prstGeom>
          <a:noFill/>
        </p:spPr>
        <p:txBody>
          <a:bodyPr wrap="square" rtlCol="0">
            <a:spAutoFit/>
          </a:bodyPr>
          <a:lstStyle/>
          <a:p>
            <a:r>
              <a:rPr lang="en-US" sz="1100" dirty="0">
                <a:latin typeface="Proxima Nova"/>
              </a:rPr>
              <a:t>M.J. </a:t>
            </a:r>
            <a:r>
              <a:rPr lang="en-US" sz="1100" dirty="0" err="1">
                <a:latin typeface="Proxima Nova"/>
              </a:rPr>
              <a:t>Selgelid</a:t>
            </a:r>
            <a:r>
              <a:rPr lang="en-US" sz="1100" dirty="0">
                <a:latin typeface="Proxima Nova"/>
              </a:rPr>
              <a:t> IJTBLD 12(3);231-235 2008 </a:t>
            </a:r>
          </a:p>
        </p:txBody>
      </p:sp>
      <p:pic>
        <p:nvPicPr>
          <p:cNvPr id="4" name="Picture 3">
            <a:extLst>
              <a:ext uri="{FF2B5EF4-FFF2-40B4-BE49-F238E27FC236}">
                <a16:creationId xmlns:a16="http://schemas.microsoft.com/office/drawing/2014/main" id="{831335F1-D53E-4078-ABF8-3B3DB31292C3}"/>
              </a:ext>
            </a:extLst>
          </p:cNvPr>
          <p:cNvPicPr>
            <a:picLocks noChangeAspect="1"/>
          </p:cNvPicPr>
          <p:nvPr/>
        </p:nvPicPr>
        <p:blipFill>
          <a:blip r:embed="rId2"/>
          <a:stretch>
            <a:fillRect/>
          </a:stretch>
        </p:blipFill>
        <p:spPr>
          <a:xfrm>
            <a:off x="7620000" y="4174895"/>
            <a:ext cx="3238500" cy="1295400"/>
          </a:xfrm>
          <a:prstGeom prst="rect">
            <a:avLst/>
          </a:prstGeom>
        </p:spPr>
      </p:pic>
      <p:sp>
        <p:nvSpPr>
          <p:cNvPr id="6" name="Slide Number Placeholder 5">
            <a:extLst>
              <a:ext uri="{FF2B5EF4-FFF2-40B4-BE49-F238E27FC236}">
                <a16:creationId xmlns:a16="http://schemas.microsoft.com/office/drawing/2014/main" id="{084AA77A-51FB-299F-B4C4-5F2DF62156E1}"/>
              </a:ext>
            </a:extLst>
          </p:cNvPr>
          <p:cNvSpPr>
            <a:spLocks noGrp="1"/>
          </p:cNvSpPr>
          <p:nvPr>
            <p:ph type="sldNum" sz="quarter" idx="12"/>
          </p:nvPr>
        </p:nvSpPr>
        <p:spPr/>
        <p:txBody>
          <a:bodyPr/>
          <a:lstStyle/>
          <a:p>
            <a:fld id="{93424B46-88B0-F54F-971F-2168E11F14B4}" type="slidenum">
              <a:rPr lang="en-US" smtClean="0"/>
              <a:pPr/>
              <a:t>68</a:t>
            </a:fld>
            <a:endParaRPr lang="en-US"/>
          </a:p>
        </p:txBody>
      </p:sp>
    </p:spTree>
    <p:extLst>
      <p:ext uri="{BB962C8B-B14F-4D97-AF65-F5344CB8AC3E}">
        <p14:creationId xmlns:p14="http://schemas.microsoft.com/office/powerpoint/2010/main" val="13766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2920" y="153192"/>
            <a:ext cx="10515600" cy="1325563"/>
          </a:xfrm>
        </p:spPr>
        <p:txBody>
          <a:bodyPr>
            <a:normAutofit/>
          </a:bodyPr>
          <a:lstStyle/>
          <a:p>
            <a:r>
              <a:rPr lang="en-US" dirty="0">
                <a:solidFill>
                  <a:srgbClr val="002060"/>
                </a:solidFill>
                <a:latin typeface="Cambria" panose="02040503050406030204" pitchFamily="18" charset="0"/>
                <a:ea typeface="Cambria" panose="02040503050406030204" pitchFamily="18" charset="0"/>
              </a:rPr>
              <a:t>SUMMARY: Social Justice</a:t>
            </a:r>
          </a:p>
        </p:txBody>
      </p:sp>
      <p:sp>
        <p:nvSpPr>
          <p:cNvPr id="2" name="Content Placeholder 1"/>
          <p:cNvSpPr>
            <a:spLocks noGrp="1"/>
          </p:cNvSpPr>
          <p:nvPr>
            <p:ph sz="half" idx="1"/>
          </p:nvPr>
        </p:nvSpPr>
        <p:spPr>
          <a:xfrm>
            <a:off x="502920" y="1690688"/>
            <a:ext cx="6009640" cy="4351338"/>
          </a:xfrm>
        </p:spPr>
        <p:txBody>
          <a:bodyPr>
            <a:normAutofit/>
          </a:bodyPr>
          <a:lstStyle/>
          <a:p>
            <a:pPr>
              <a:lnSpc>
                <a:spcPct val="120000"/>
              </a:lnSpc>
              <a:spcAft>
                <a:spcPts val="1200"/>
              </a:spcAft>
            </a:pPr>
            <a:r>
              <a:rPr lang="en-US" sz="2800" dirty="0">
                <a:latin typeface="+mn-lt"/>
                <a:ea typeface="Cambria" panose="02040503050406030204" pitchFamily="18" charset="0"/>
              </a:rPr>
              <a:t>Social inequalities drive TB</a:t>
            </a:r>
          </a:p>
          <a:p>
            <a:pPr>
              <a:lnSpc>
                <a:spcPct val="120000"/>
              </a:lnSpc>
              <a:spcAft>
                <a:spcPts val="1200"/>
              </a:spcAft>
            </a:pPr>
            <a:r>
              <a:rPr lang="en-US" sz="2800" dirty="0">
                <a:latin typeface="+mn-lt"/>
                <a:ea typeface="Cambria" panose="02040503050406030204" pitchFamily="18" charset="0"/>
              </a:rPr>
              <a:t>TB drives many people deeper into poverty</a:t>
            </a:r>
          </a:p>
          <a:p>
            <a:pPr>
              <a:lnSpc>
                <a:spcPct val="120000"/>
              </a:lnSpc>
              <a:spcAft>
                <a:spcPts val="1200"/>
              </a:spcAft>
            </a:pPr>
            <a:r>
              <a:rPr lang="en-US" sz="2800" dirty="0">
                <a:latin typeface="+mn-lt"/>
                <a:ea typeface="Cambria" panose="02040503050406030204" pitchFamily="18" charset="0"/>
              </a:rPr>
              <a:t>The right to health is a fundamental right of every human being</a:t>
            </a:r>
          </a:p>
          <a:p>
            <a:endParaRPr lang="en-US" sz="2800" dirty="0">
              <a:ea typeface="Cambria" panose="02040503050406030204" pitchFamily="18" charset="0"/>
            </a:endParaRPr>
          </a:p>
        </p:txBody>
      </p:sp>
      <p:pic>
        <p:nvPicPr>
          <p:cNvPr id="6" name="Pictur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436775" y="1478755"/>
            <a:ext cx="3331155" cy="468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448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61FE9-C998-7F42-6EFD-3ECD2C7CA51B}"/>
              </a:ext>
            </a:extLst>
          </p:cNvPr>
          <p:cNvSpPr>
            <a:spLocks noGrp="1"/>
          </p:cNvSpPr>
          <p:nvPr>
            <p:ph type="title"/>
          </p:nvPr>
        </p:nvSpPr>
        <p:spPr>
          <a:xfrm>
            <a:off x="243682" y="457200"/>
            <a:ext cx="3682276" cy="1202635"/>
          </a:xfrm>
        </p:spPr>
        <p:txBody>
          <a:bodyPr anchor="ctr"/>
          <a:lstStyle/>
          <a:p>
            <a:r>
              <a:rPr lang="en-US" dirty="0"/>
              <a:t>Medical Ethics</a:t>
            </a:r>
          </a:p>
        </p:txBody>
      </p:sp>
      <p:sp>
        <p:nvSpPr>
          <p:cNvPr id="5" name="Text Placeholder 4">
            <a:extLst>
              <a:ext uri="{FF2B5EF4-FFF2-40B4-BE49-F238E27FC236}">
                <a16:creationId xmlns:a16="http://schemas.microsoft.com/office/drawing/2014/main" id="{521EC253-B686-764A-2377-5D08EDA34904}"/>
              </a:ext>
            </a:extLst>
          </p:cNvPr>
          <p:cNvSpPr>
            <a:spLocks noGrp="1"/>
          </p:cNvSpPr>
          <p:nvPr>
            <p:ph type="body" sz="half" idx="2"/>
          </p:nvPr>
        </p:nvSpPr>
        <p:spPr>
          <a:xfrm>
            <a:off x="99390" y="1535596"/>
            <a:ext cx="3906079" cy="4442722"/>
          </a:xfrm>
        </p:spPr>
        <p:txBody>
          <a:bodyPr>
            <a:normAutofit fontScale="92500" lnSpcReduction="20000"/>
          </a:bodyPr>
          <a:lstStyle/>
          <a:p>
            <a:pPr>
              <a:lnSpc>
                <a:spcPct val="120000"/>
              </a:lnSpc>
              <a:spcAft>
                <a:spcPts val="1200"/>
              </a:spcAft>
            </a:pPr>
            <a:r>
              <a:rPr lang="en-US" dirty="0"/>
              <a:t>Philosophers Tom Beauchamp (1939-) and James Childress (1940-) introduced a transitional approach to medical ethics, providing simple heuristics emphasizing 4 principles based on a culmination of philosophies throughout time</a:t>
            </a:r>
            <a:r>
              <a:rPr lang="en-US" b="1" dirty="0"/>
              <a:t> </a:t>
            </a:r>
          </a:p>
          <a:p>
            <a:pPr marL="288925" indent="-288925">
              <a:lnSpc>
                <a:spcPct val="120000"/>
              </a:lnSpc>
              <a:spcAft>
                <a:spcPts val="1200"/>
              </a:spcAft>
              <a:buFont typeface="Arial" panose="020B0604020202020204" pitchFamily="34" charset="0"/>
              <a:buChar char="•"/>
            </a:pPr>
            <a:r>
              <a:rPr lang="en-US" sz="2800" dirty="0"/>
              <a:t>BENEFICENCE</a:t>
            </a:r>
          </a:p>
          <a:p>
            <a:pPr marL="285750" indent="-285750">
              <a:lnSpc>
                <a:spcPct val="120000"/>
              </a:lnSpc>
              <a:spcAft>
                <a:spcPts val="1200"/>
              </a:spcAft>
              <a:buFont typeface="Arial" panose="020B0604020202020204" pitchFamily="34" charset="0"/>
              <a:buChar char="•"/>
            </a:pPr>
            <a:r>
              <a:rPr lang="en-US" sz="2800" dirty="0"/>
              <a:t>NON-MALEFICENCE</a:t>
            </a:r>
          </a:p>
          <a:p>
            <a:pPr marL="285750" indent="-285750">
              <a:lnSpc>
                <a:spcPct val="120000"/>
              </a:lnSpc>
              <a:spcAft>
                <a:spcPts val="1200"/>
              </a:spcAft>
              <a:buFont typeface="Arial" panose="020B0604020202020204" pitchFamily="34" charset="0"/>
              <a:buChar char="•"/>
            </a:pPr>
            <a:r>
              <a:rPr lang="en-US" sz="2800" dirty="0"/>
              <a:t>AUTONOMY</a:t>
            </a:r>
          </a:p>
          <a:p>
            <a:pPr marL="285750" indent="-285750">
              <a:lnSpc>
                <a:spcPct val="120000"/>
              </a:lnSpc>
              <a:spcAft>
                <a:spcPts val="1200"/>
              </a:spcAft>
              <a:buFont typeface="Arial" panose="020B0604020202020204" pitchFamily="34" charset="0"/>
              <a:buChar char="•"/>
            </a:pPr>
            <a:r>
              <a:rPr lang="en-US" sz="2800" dirty="0"/>
              <a:t>JUSTICE</a:t>
            </a:r>
          </a:p>
        </p:txBody>
      </p:sp>
      <p:sp>
        <p:nvSpPr>
          <p:cNvPr id="3" name="Slide Number Placeholder 2">
            <a:extLst>
              <a:ext uri="{FF2B5EF4-FFF2-40B4-BE49-F238E27FC236}">
                <a16:creationId xmlns:a16="http://schemas.microsoft.com/office/drawing/2014/main" id="{D7AA1E62-7615-DD78-B1BC-F845CF9609A9}"/>
              </a:ext>
            </a:extLst>
          </p:cNvPr>
          <p:cNvSpPr>
            <a:spLocks noGrp="1"/>
          </p:cNvSpPr>
          <p:nvPr>
            <p:ph type="sldNum" sz="quarter" idx="12"/>
          </p:nvPr>
        </p:nvSpPr>
        <p:spPr/>
        <p:txBody>
          <a:bodyPr/>
          <a:lstStyle/>
          <a:p>
            <a:fld id="{93424B46-88B0-F54F-971F-2168E11F14B4}" type="slidenum">
              <a:rPr lang="en-US" smtClean="0"/>
              <a:pPr/>
              <a:t>7</a:t>
            </a:fld>
            <a:endParaRPr lang="en-US"/>
          </a:p>
        </p:txBody>
      </p:sp>
      <p:pic>
        <p:nvPicPr>
          <p:cNvPr id="6" name="Picture 2" descr="PharmaConnect on X: &quot;Principles of Biomedical Ethics The “four pillars of medical  ethics” is a framework for analyzing the best action to take in a given  situation. To use this approach, you">
            <a:extLst>
              <a:ext uri="{FF2B5EF4-FFF2-40B4-BE49-F238E27FC236}">
                <a16:creationId xmlns:a16="http://schemas.microsoft.com/office/drawing/2014/main" id="{23AA1701-0179-70AF-BD3D-A7CB91D842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56787" y="303443"/>
            <a:ext cx="6627878" cy="55576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7866C24-0354-8EA0-D5FD-95E0CC7E7D33}"/>
              </a:ext>
            </a:extLst>
          </p:cNvPr>
          <p:cNvSpPr txBox="1"/>
          <p:nvPr/>
        </p:nvSpPr>
        <p:spPr>
          <a:xfrm>
            <a:off x="4672633" y="6288202"/>
            <a:ext cx="6095170" cy="266355"/>
          </a:xfrm>
          <a:prstGeom prst="rect">
            <a:avLst/>
          </a:prstGeom>
          <a:noFill/>
        </p:spPr>
        <p:txBody>
          <a:bodyPr wrap="square">
            <a:spAutoFit/>
          </a:bodyPr>
          <a:lstStyle/>
          <a:p>
            <a:pPr>
              <a:lnSpc>
                <a:spcPct val="120000"/>
              </a:lnSpc>
              <a:spcAft>
                <a:spcPts val="1200"/>
              </a:spcAft>
            </a:pPr>
            <a:r>
              <a:rPr lang="en-US" sz="1000" dirty="0"/>
              <a:t>(Beauchamp T, Childress J. </a:t>
            </a:r>
            <a:r>
              <a:rPr lang="en-US" sz="1000" i="1" dirty="0"/>
              <a:t>Principles of Medical Ethics</a:t>
            </a:r>
            <a:r>
              <a:rPr lang="en-US" sz="1000" dirty="0"/>
              <a:t>. Oxford University Press; 1979)</a:t>
            </a:r>
          </a:p>
        </p:txBody>
      </p:sp>
    </p:spTree>
    <p:extLst>
      <p:ext uri="{BB962C8B-B14F-4D97-AF65-F5344CB8AC3E}">
        <p14:creationId xmlns:p14="http://schemas.microsoft.com/office/powerpoint/2010/main" val="670260316"/>
      </p:ext>
    </p:extLst>
  </p:cSld>
  <p:clrMapOvr>
    <a:masterClrMapping/>
  </p:clrMapOvr>
  <p:transition spd="slow">
    <p:cove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1926" y="243509"/>
            <a:ext cx="10851874" cy="1447179"/>
          </a:xfrm>
        </p:spPr>
        <p:txBody>
          <a:bodyPr>
            <a:normAutofit/>
          </a:bodyPr>
          <a:lstStyle/>
          <a:p>
            <a:r>
              <a:rPr lang="en-US" dirty="0">
                <a:latin typeface="Cambria" panose="02040503050406030204" pitchFamily="18" charset="0"/>
                <a:ea typeface="Cambria" panose="02040503050406030204" pitchFamily="18" charset="0"/>
              </a:rPr>
              <a:t>Summary: Access to Care</a:t>
            </a:r>
          </a:p>
        </p:txBody>
      </p:sp>
      <p:sp>
        <p:nvSpPr>
          <p:cNvPr id="2" name="Content Placeholder 1"/>
          <p:cNvSpPr>
            <a:spLocks noGrp="1"/>
          </p:cNvSpPr>
          <p:nvPr>
            <p:ph idx="4294967295"/>
          </p:nvPr>
        </p:nvSpPr>
        <p:spPr>
          <a:xfrm>
            <a:off x="385970" y="1351885"/>
            <a:ext cx="7878417" cy="4184211"/>
          </a:xfrm>
        </p:spPr>
        <p:txBody>
          <a:bodyPr>
            <a:normAutofit lnSpcReduction="10000"/>
          </a:bodyPr>
          <a:lstStyle/>
          <a:p>
            <a:endParaRPr lang="en-US" dirty="0">
              <a:solidFill>
                <a:srgbClr val="1C2956"/>
              </a:solidFill>
              <a:latin typeface="Proxima Nova"/>
            </a:endParaRPr>
          </a:p>
          <a:p>
            <a:pPr marL="0" indent="0">
              <a:buNone/>
            </a:pPr>
            <a:r>
              <a:rPr lang="en-US" dirty="0">
                <a:solidFill>
                  <a:srgbClr val="1C2956"/>
                </a:solidFill>
                <a:latin typeface="Proxima Nova"/>
              </a:rPr>
              <a:t>Patient-centered approach means treatment is:</a:t>
            </a:r>
          </a:p>
          <a:p>
            <a:pPr marL="0" indent="0">
              <a:buNone/>
            </a:pPr>
            <a:r>
              <a:rPr lang="en-US" dirty="0">
                <a:solidFill>
                  <a:srgbClr val="1C2956"/>
                </a:solidFill>
                <a:latin typeface="Proxima Nova"/>
              </a:rPr>
              <a:t> </a:t>
            </a:r>
          </a:p>
          <a:p>
            <a:pPr lvl="1">
              <a:buBlip>
                <a:blip r:embed="rId2">
                  <a:extLst>
                    <a:ext uri="{96DAC541-7B7A-43D3-8B79-37D633B846F1}">
                      <asvg:svgBlip xmlns:asvg="http://schemas.microsoft.com/office/drawing/2016/SVG/main" r:embed="rId3"/>
                    </a:ext>
                  </a:extLst>
                </a:blip>
              </a:buBlip>
            </a:pPr>
            <a:r>
              <a:rPr lang="en-US" dirty="0">
                <a:solidFill>
                  <a:srgbClr val="1C2956"/>
                </a:solidFill>
                <a:latin typeface="Proxima Nova"/>
              </a:rPr>
              <a:t>Accessible</a:t>
            </a:r>
          </a:p>
          <a:p>
            <a:pPr lvl="1">
              <a:buBlip>
                <a:blip r:embed="rId2">
                  <a:extLst>
                    <a:ext uri="{96DAC541-7B7A-43D3-8B79-37D633B846F1}">
                      <asvg:svgBlip xmlns:asvg="http://schemas.microsoft.com/office/drawing/2016/SVG/main" r:embed="rId3"/>
                    </a:ext>
                  </a:extLst>
                </a:blip>
              </a:buBlip>
            </a:pPr>
            <a:endParaRPr lang="en-US" dirty="0">
              <a:solidFill>
                <a:srgbClr val="1C2956"/>
              </a:solidFill>
              <a:latin typeface="Proxima Nova"/>
            </a:endParaRPr>
          </a:p>
          <a:p>
            <a:pPr lvl="1">
              <a:buBlip>
                <a:blip r:embed="rId2">
                  <a:extLst>
                    <a:ext uri="{96DAC541-7B7A-43D3-8B79-37D633B846F1}">
                      <asvg:svgBlip xmlns:asvg="http://schemas.microsoft.com/office/drawing/2016/SVG/main" r:embed="rId3"/>
                    </a:ext>
                  </a:extLst>
                </a:blip>
              </a:buBlip>
            </a:pPr>
            <a:r>
              <a:rPr lang="en-US" dirty="0">
                <a:solidFill>
                  <a:srgbClr val="1C2956"/>
                </a:solidFill>
                <a:latin typeface="Proxima Nova"/>
              </a:rPr>
              <a:t>Acceptable</a:t>
            </a:r>
          </a:p>
          <a:p>
            <a:pPr lvl="1">
              <a:buBlip>
                <a:blip r:embed="rId2">
                  <a:extLst>
                    <a:ext uri="{96DAC541-7B7A-43D3-8B79-37D633B846F1}">
                      <asvg:svgBlip xmlns:asvg="http://schemas.microsoft.com/office/drawing/2016/SVG/main" r:embed="rId3"/>
                    </a:ext>
                  </a:extLst>
                </a:blip>
              </a:buBlip>
            </a:pPr>
            <a:endParaRPr lang="en-US" dirty="0">
              <a:solidFill>
                <a:srgbClr val="1C2956"/>
              </a:solidFill>
              <a:latin typeface="Proxima Nova"/>
            </a:endParaRPr>
          </a:p>
          <a:p>
            <a:pPr lvl="1">
              <a:buBlip>
                <a:blip r:embed="rId2">
                  <a:extLst>
                    <a:ext uri="{96DAC541-7B7A-43D3-8B79-37D633B846F1}">
                      <asvg:svgBlip xmlns:asvg="http://schemas.microsoft.com/office/drawing/2016/SVG/main" r:embed="rId3"/>
                    </a:ext>
                  </a:extLst>
                </a:blip>
              </a:buBlip>
            </a:pPr>
            <a:r>
              <a:rPr lang="en-US" dirty="0">
                <a:solidFill>
                  <a:srgbClr val="1C2956"/>
                </a:solidFill>
                <a:latin typeface="Proxima Nova"/>
              </a:rPr>
              <a:t>Affordable </a:t>
            </a:r>
          </a:p>
          <a:p>
            <a:pPr marL="457200" lvl="1" indent="0">
              <a:buNone/>
            </a:pPr>
            <a:endParaRPr lang="en-US" dirty="0">
              <a:solidFill>
                <a:srgbClr val="1C2956"/>
              </a:solidFill>
              <a:latin typeface="Proxima Nova"/>
            </a:endParaRPr>
          </a:p>
          <a:p>
            <a:pPr lvl="1">
              <a:buBlip>
                <a:blip r:embed="rId2">
                  <a:extLst>
                    <a:ext uri="{96DAC541-7B7A-43D3-8B79-37D633B846F1}">
                      <asvg:svgBlip xmlns:asvg="http://schemas.microsoft.com/office/drawing/2016/SVG/main" r:embed="rId3"/>
                    </a:ext>
                  </a:extLst>
                </a:blip>
              </a:buBlip>
            </a:pPr>
            <a:r>
              <a:rPr lang="en-US" dirty="0">
                <a:solidFill>
                  <a:srgbClr val="1C2956"/>
                </a:solidFill>
                <a:latin typeface="Proxima Nova"/>
              </a:rPr>
              <a:t>Appropriate</a:t>
            </a:r>
          </a:p>
        </p:txBody>
      </p:sp>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1626704"/>
            <a:ext cx="2819400" cy="39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469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38200" y="365126"/>
            <a:ext cx="10515600" cy="1041262"/>
          </a:xfrm>
        </p:spPr>
        <p:txBody>
          <a:bodyPr>
            <a:noAutofit/>
          </a:bodyPr>
          <a:lstStyle/>
          <a:p>
            <a:r>
              <a:rPr lang="en-US" dirty="0">
                <a:latin typeface="Proxima Nova" panose="02000506030000020004"/>
              </a:rPr>
              <a:t>Summary: Access to Care (Diagnostics)</a:t>
            </a:r>
            <a:br>
              <a:rPr lang="en-US" dirty="0">
                <a:latin typeface="Proxima Nova" panose="02000506030000020004"/>
              </a:rPr>
            </a:br>
            <a:endParaRPr lang="en-US" dirty="0">
              <a:latin typeface="Proxima Nova" panose="02000506030000020004"/>
            </a:endParaRPr>
          </a:p>
        </p:txBody>
      </p:sp>
      <p:sp>
        <p:nvSpPr>
          <p:cNvPr id="2" name="Slide Number Placeholder 1"/>
          <p:cNvSpPr>
            <a:spLocks noGrp="1"/>
          </p:cNvSpPr>
          <p:nvPr>
            <p:ph type="sldNum" sz="quarter" idx="12"/>
          </p:nvPr>
        </p:nvSpPr>
        <p:spPr>
          <a:prstGeom prst="rect">
            <a:avLst/>
          </a:prstGeom>
        </p:spPr>
        <p:txBody>
          <a:bodyPr/>
          <a:lstStyle/>
          <a:p>
            <a:fld id="{8C982058-51E3-442E-A5A5-5DC36A3CE8B8}" type="slidenum">
              <a:rPr lang="en-US" smtClean="0"/>
              <a:pPr/>
              <a:t>71</a:t>
            </a:fld>
            <a:endParaRPr lang="en-US"/>
          </a:p>
        </p:txBody>
      </p:sp>
      <p:sp>
        <p:nvSpPr>
          <p:cNvPr id="3" name="Content Placeholder 2"/>
          <p:cNvSpPr>
            <a:spLocks noGrp="1"/>
          </p:cNvSpPr>
          <p:nvPr>
            <p:ph idx="4294967295"/>
          </p:nvPr>
        </p:nvSpPr>
        <p:spPr>
          <a:xfrm>
            <a:off x="720587" y="1588604"/>
            <a:ext cx="7620000" cy="3544888"/>
          </a:xfrm>
        </p:spPr>
        <p:txBody>
          <a:bodyPr>
            <a:noAutofit/>
          </a:bodyPr>
          <a:lstStyle/>
          <a:p>
            <a:pPr>
              <a:lnSpc>
                <a:spcPct val="150000"/>
              </a:lnSpc>
            </a:pPr>
            <a:r>
              <a:rPr lang="en-US" sz="2400" dirty="0">
                <a:solidFill>
                  <a:srgbClr val="1C2956"/>
                </a:solidFill>
                <a:latin typeface="Proxima Nova" panose="02000506030000020004"/>
              </a:rPr>
              <a:t>Prevents patients from receiving ineffective treatment to which they are resistant</a:t>
            </a:r>
          </a:p>
          <a:p>
            <a:pPr>
              <a:lnSpc>
                <a:spcPct val="150000"/>
              </a:lnSpc>
            </a:pPr>
            <a:r>
              <a:rPr lang="en-US" sz="2400" dirty="0">
                <a:solidFill>
                  <a:srgbClr val="1C2956"/>
                </a:solidFill>
                <a:latin typeface="Proxima Nova" panose="02000506030000020004"/>
              </a:rPr>
              <a:t>Prevents additional spread of infection </a:t>
            </a:r>
          </a:p>
          <a:p>
            <a:pPr>
              <a:lnSpc>
                <a:spcPct val="150000"/>
              </a:lnSpc>
              <a:spcAft>
                <a:spcPts val="600"/>
              </a:spcAft>
            </a:pPr>
            <a:r>
              <a:rPr lang="en-US" sz="2400" dirty="0">
                <a:solidFill>
                  <a:srgbClr val="1C2956"/>
                </a:solidFill>
                <a:latin typeface="Proxima Nova" panose="02000506030000020004"/>
              </a:rPr>
              <a:t>Prevents further development of drug-resistance</a:t>
            </a:r>
          </a:p>
          <a:p>
            <a:pPr>
              <a:lnSpc>
                <a:spcPct val="150000"/>
              </a:lnSpc>
              <a:spcAft>
                <a:spcPts val="600"/>
              </a:spcAft>
            </a:pPr>
            <a:r>
              <a:rPr lang="en-US" sz="2400" dirty="0">
                <a:solidFill>
                  <a:srgbClr val="1C2956"/>
                </a:solidFill>
                <a:latin typeface="Proxima Nova" panose="02000506030000020004"/>
              </a:rPr>
              <a:t>Ensures patients are cured</a:t>
            </a:r>
          </a:p>
        </p:txBody>
      </p:sp>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5583" y="1588604"/>
            <a:ext cx="2765425" cy="390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25788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90349"/>
          </a:xfrm>
        </p:spPr>
        <p:txBody>
          <a:bodyPr>
            <a:normAutofit/>
          </a:bodyPr>
          <a:lstStyle/>
          <a:p>
            <a:r>
              <a:rPr lang="en-US" sz="3200" dirty="0">
                <a:latin typeface="Proxima Nova" panose="02000506030000020004"/>
                <a:ea typeface="Cambria" panose="02040503050406030204" pitchFamily="18" charset="0"/>
              </a:rPr>
              <a:t>SUMMARY: Access to Care (Treatment)</a:t>
            </a:r>
            <a:br>
              <a:rPr lang="en-US" sz="3200" dirty="0">
                <a:latin typeface="Proxima Nova" panose="02000506030000020004"/>
              </a:rPr>
            </a:br>
            <a:endParaRPr lang="en-US" dirty="0">
              <a:latin typeface="Proxima Nova" panose="02000506030000020004"/>
            </a:endParaRPr>
          </a:p>
        </p:txBody>
      </p:sp>
      <p:sp>
        <p:nvSpPr>
          <p:cNvPr id="3" name="Content Placeholder 2"/>
          <p:cNvSpPr>
            <a:spLocks noGrp="1"/>
          </p:cNvSpPr>
          <p:nvPr>
            <p:ph idx="4294967295"/>
          </p:nvPr>
        </p:nvSpPr>
        <p:spPr>
          <a:xfrm>
            <a:off x="526773" y="1227069"/>
            <a:ext cx="6997149" cy="4267200"/>
          </a:xfrm>
        </p:spPr>
        <p:txBody>
          <a:bodyPr>
            <a:normAutofit/>
          </a:bodyPr>
          <a:lstStyle/>
          <a:p>
            <a:r>
              <a:rPr lang="en-US" sz="2000" dirty="0">
                <a:solidFill>
                  <a:srgbClr val="1C2956"/>
                </a:solidFill>
                <a:latin typeface="Proxima Nova" panose="02000506030000020004"/>
              </a:rPr>
              <a:t>Including  appropriate diagnosis and treatment of MDR/XDR-TB</a:t>
            </a:r>
          </a:p>
          <a:p>
            <a:endParaRPr lang="en-US" sz="2000" dirty="0">
              <a:solidFill>
                <a:srgbClr val="1C2956"/>
              </a:solidFill>
              <a:latin typeface="Proxima Nova" panose="02000506030000020004"/>
            </a:endParaRPr>
          </a:p>
          <a:p>
            <a:r>
              <a:rPr lang="en-US" sz="2000" dirty="0">
                <a:solidFill>
                  <a:srgbClr val="1C2956"/>
                </a:solidFill>
                <a:latin typeface="Proxima Nova" panose="02000506030000020004"/>
              </a:rPr>
              <a:t>Everyone with TB should have access to the innovative tools  and services they need</a:t>
            </a:r>
          </a:p>
          <a:p>
            <a:pPr marL="0" indent="0">
              <a:buNone/>
            </a:pPr>
            <a:endParaRPr lang="en-US" sz="2000" dirty="0">
              <a:solidFill>
                <a:srgbClr val="1C2956"/>
              </a:solidFill>
              <a:latin typeface="Proxima Nova" panose="02000506030000020004"/>
            </a:endParaRPr>
          </a:p>
          <a:p>
            <a:r>
              <a:rPr lang="en-US" sz="2000" dirty="0">
                <a:solidFill>
                  <a:srgbClr val="1C2956"/>
                </a:solidFill>
                <a:latin typeface="Proxima Nova" panose="02000506030000020004"/>
              </a:rPr>
              <a:t>Treatment significantly improve the health condition of individuals and the community by</a:t>
            </a:r>
          </a:p>
          <a:p>
            <a:pPr lvl="1"/>
            <a:r>
              <a:rPr lang="en-US" sz="2000" dirty="0">
                <a:solidFill>
                  <a:srgbClr val="1C2956"/>
                </a:solidFill>
                <a:latin typeface="Proxima Nova" panose="02000506030000020004"/>
              </a:rPr>
              <a:t>Stopping the spread of a highly infectious disease.</a:t>
            </a:r>
          </a:p>
          <a:p>
            <a:endParaRPr lang="en-US" dirty="0">
              <a:solidFill>
                <a:srgbClr val="1C2956"/>
              </a:solidFill>
              <a:latin typeface="Proxima Nova" panose="02000506030000020004"/>
            </a:endParaRP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1208" y="960299"/>
            <a:ext cx="2895600" cy="4083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266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rgbClr val="1C2956"/>
                </a:solidFill>
                <a:latin typeface="Proxima Nova" panose="02000506030000020004"/>
                <a:ea typeface="Cambria" panose="02040503050406030204" pitchFamily="18" charset="0"/>
              </a:rPr>
              <a:t>TB diagnosis in the Absence of Treatment</a:t>
            </a:r>
          </a:p>
        </p:txBody>
      </p:sp>
      <p:sp>
        <p:nvSpPr>
          <p:cNvPr id="2" name="Content Placeholder 1"/>
          <p:cNvSpPr>
            <a:spLocks noGrp="1"/>
          </p:cNvSpPr>
          <p:nvPr>
            <p:ph idx="4294967295"/>
          </p:nvPr>
        </p:nvSpPr>
        <p:spPr>
          <a:xfrm>
            <a:off x="609599" y="1798638"/>
            <a:ext cx="7475883" cy="3891514"/>
          </a:xfrm>
        </p:spPr>
        <p:txBody>
          <a:bodyPr>
            <a:normAutofit/>
          </a:bodyPr>
          <a:lstStyle/>
          <a:p>
            <a:r>
              <a:rPr lang="en-US" sz="2800" dirty="0">
                <a:solidFill>
                  <a:srgbClr val="1C2956"/>
                </a:solidFill>
                <a:latin typeface="Proxima Nova" panose="02000506030000020004"/>
                <a:ea typeface="Cambria" panose="02040503050406030204" pitchFamily="18" charset="0"/>
              </a:rPr>
              <a:t>Gap between number of patients diagnosed and enrolled on treatment</a:t>
            </a:r>
          </a:p>
          <a:p>
            <a:endParaRPr lang="en-US" sz="2800" dirty="0">
              <a:solidFill>
                <a:srgbClr val="1C2956"/>
              </a:solidFill>
              <a:latin typeface="Proxima Nova" panose="02000506030000020004"/>
              <a:ea typeface="Cambria" panose="02040503050406030204" pitchFamily="18" charset="0"/>
            </a:endParaRPr>
          </a:p>
          <a:p>
            <a:r>
              <a:rPr lang="en-US" sz="2800" dirty="0">
                <a:solidFill>
                  <a:srgbClr val="1C2956"/>
                </a:solidFill>
                <a:latin typeface="Proxima Nova" panose="02000506030000020004"/>
                <a:ea typeface="Cambria" panose="02040503050406030204" pitchFamily="18" charset="0"/>
              </a:rPr>
              <a:t>Should patients be diagnosed when there is no treatment available?  </a:t>
            </a:r>
          </a:p>
          <a:p>
            <a:endParaRPr lang="en-US" sz="2800" dirty="0">
              <a:solidFill>
                <a:srgbClr val="1C2956"/>
              </a:solidFill>
              <a:latin typeface="Proxima Nova" panose="02000506030000020004"/>
              <a:ea typeface="Cambria" panose="02040503050406030204" pitchFamily="18" charset="0"/>
            </a:endParaRPr>
          </a:p>
          <a:p>
            <a:r>
              <a:rPr lang="en-US" sz="2800" dirty="0">
                <a:solidFill>
                  <a:srgbClr val="1C2956"/>
                </a:solidFill>
                <a:latin typeface="Proxima Nova" panose="02000506030000020004"/>
                <a:ea typeface="Cambria" panose="02040503050406030204" pitchFamily="18" charset="0"/>
              </a:rPr>
              <a:t>Should patients receive informed consent? </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4400" y="1798637"/>
            <a:ext cx="3048000" cy="4289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1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2A208-3FCA-E29C-40E7-CC52F4538AA2}"/>
              </a:ext>
            </a:extLst>
          </p:cNvPr>
          <p:cNvSpPr>
            <a:spLocks noGrp="1"/>
          </p:cNvSpPr>
          <p:nvPr>
            <p:ph type="title"/>
          </p:nvPr>
        </p:nvSpPr>
        <p:spPr>
          <a:xfrm>
            <a:off x="838200" y="365125"/>
            <a:ext cx="10515600" cy="1076049"/>
          </a:xfrm>
        </p:spPr>
        <p:txBody>
          <a:bodyPr/>
          <a:lstStyle/>
          <a:p>
            <a:r>
              <a:rPr lang="en-US" dirty="0"/>
              <a:t>SUMMARY: Other Considerations</a:t>
            </a:r>
          </a:p>
        </p:txBody>
      </p:sp>
      <p:sp>
        <p:nvSpPr>
          <p:cNvPr id="3" name="Content Placeholder 2"/>
          <p:cNvSpPr>
            <a:spLocks noGrp="1"/>
          </p:cNvSpPr>
          <p:nvPr>
            <p:ph idx="4294967295"/>
          </p:nvPr>
        </p:nvSpPr>
        <p:spPr>
          <a:xfrm>
            <a:off x="838199" y="1441174"/>
            <a:ext cx="10711071" cy="4457700"/>
          </a:xfrm>
        </p:spPr>
        <p:txBody>
          <a:bodyPr>
            <a:normAutofit fontScale="92500"/>
          </a:bodyPr>
          <a:lstStyle/>
          <a:p>
            <a:pPr>
              <a:spcAft>
                <a:spcPts val="1200"/>
              </a:spcAft>
            </a:pPr>
            <a:r>
              <a:rPr lang="en-US" sz="2400" dirty="0">
                <a:solidFill>
                  <a:srgbClr val="1C2956"/>
                </a:solidFill>
                <a:latin typeface="Proxima Nova"/>
              </a:rPr>
              <a:t>Need to reduce the human suffering and socioeconomic burden associated with TB</a:t>
            </a:r>
          </a:p>
          <a:p>
            <a:pPr lvl="1">
              <a:spcAft>
                <a:spcPts val="1200"/>
              </a:spcAft>
            </a:pPr>
            <a:r>
              <a:rPr lang="en-US" sz="2000" dirty="0">
                <a:solidFill>
                  <a:srgbClr val="1C2956"/>
                </a:solidFill>
                <a:latin typeface="Proxima Nova"/>
              </a:rPr>
              <a:t>Ensuring treatment with dignity and compassion</a:t>
            </a:r>
          </a:p>
          <a:p>
            <a:pPr>
              <a:spcAft>
                <a:spcPts val="1200"/>
              </a:spcAft>
            </a:pPr>
            <a:r>
              <a:rPr lang="en-US" sz="2400" dirty="0">
                <a:solidFill>
                  <a:srgbClr val="1C2956"/>
                </a:solidFill>
                <a:latin typeface="Proxima Nova"/>
              </a:rPr>
              <a:t>Numerous ethical reasons for wealthy nations to do more to help improve health care in poor countries. </a:t>
            </a:r>
          </a:p>
          <a:p>
            <a:pPr>
              <a:spcAft>
                <a:spcPts val="1200"/>
              </a:spcAft>
            </a:pPr>
            <a:r>
              <a:rPr lang="en-US" sz="2400" dirty="0">
                <a:solidFill>
                  <a:srgbClr val="1C2956"/>
                </a:solidFill>
                <a:latin typeface="Proxima Nova"/>
              </a:rPr>
              <a:t>Infectious diseases fail to respect boundaries</a:t>
            </a:r>
          </a:p>
          <a:p>
            <a:pPr lvl="1">
              <a:spcAft>
                <a:spcPts val="1200"/>
              </a:spcAft>
            </a:pPr>
            <a:r>
              <a:rPr lang="en-US" sz="2000" dirty="0">
                <a:solidFill>
                  <a:srgbClr val="1C2956"/>
                </a:solidFill>
                <a:latin typeface="Proxima Nova"/>
              </a:rPr>
              <a:t>Inadequate health care systems in poor countries threatens global public health</a:t>
            </a:r>
          </a:p>
          <a:p>
            <a:pPr>
              <a:spcAft>
                <a:spcPts val="1200"/>
              </a:spcAft>
            </a:pPr>
            <a:r>
              <a:rPr lang="en-US" sz="2400" dirty="0">
                <a:solidFill>
                  <a:srgbClr val="1C2956"/>
                </a:solidFill>
                <a:latin typeface="Proxima Nova"/>
              </a:rPr>
              <a:t>MDR/XDR-TB is a serious global health threat</a:t>
            </a:r>
          </a:p>
          <a:p>
            <a:pPr>
              <a:spcAft>
                <a:spcPts val="1200"/>
              </a:spcAft>
            </a:pPr>
            <a:r>
              <a:rPr lang="en-US" sz="2400" dirty="0">
                <a:solidFill>
                  <a:srgbClr val="1C2956"/>
                </a:solidFill>
                <a:latin typeface="Proxima Nova"/>
              </a:rPr>
              <a:t>Need to achieve universal access to diagnosis and patient centered treatment</a:t>
            </a:r>
          </a:p>
          <a:p>
            <a:pPr marL="0" indent="0">
              <a:buNone/>
            </a:pPr>
            <a:endParaRPr lang="en-US" sz="2400" dirty="0">
              <a:solidFill>
                <a:srgbClr val="1C2956"/>
              </a:solidFill>
              <a:latin typeface="Proxima Nova"/>
            </a:endParaRPr>
          </a:p>
          <a:p>
            <a:endParaRPr lang="en-US" dirty="0">
              <a:solidFill>
                <a:srgbClr val="1C2956"/>
              </a:solidFill>
              <a:latin typeface="Proxima Nova"/>
            </a:endParaRPr>
          </a:p>
          <a:p>
            <a:endParaRPr lang="en-US" dirty="0">
              <a:solidFill>
                <a:srgbClr val="1C2956"/>
              </a:solidFill>
              <a:latin typeface="Proxima Nova"/>
            </a:endParaRPr>
          </a:p>
        </p:txBody>
      </p:sp>
    </p:spTree>
    <p:extLst>
      <p:ext uri="{BB962C8B-B14F-4D97-AF65-F5344CB8AC3E}">
        <p14:creationId xmlns:p14="http://schemas.microsoft.com/office/powerpoint/2010/main" val="189307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E7A8-A739-5448-6954-DB094F377AB1}"/>
              </a:ext>
            </a:extLst>
          </p:cNvPr>
          <p:cNvSpPr>
            <a:spLocks noGrp="1"/>
          </p:cNvSpPr>
          <p:nvPr>
            <p:ph type="ctrTitle"/>
          </p:nvPr>
        </p:nvSpPr>
        <p:spPr/>
        <p:txBody>
          <a:bodyPr anchor="ctr">
            <a:normAutofit/>
          </a:bodyPr>
          <a:lstStyle/>
          <a:p>
            <a:r>
              <a:rPr lang="en-US" sz="7200" dirty="0"/>
              <a:t>THANK YOU</a:t>
            </a:r>
          </a:p>
        </p:txBody>
      </p:sp>
      <p:sp>
        <p:nvSpPr>
          <p:cNvPr id="3" name="Subtitle 2">
            <a:extLst>
              <a:ext uri="{FF2B5EF4-FFF2-40B4-BE49-F238E27FC236}">
                <a16:creationId xmlns:a16="http://schemas.microsoft.com/office/drawing/2014/main" id="{D6F0A107-0D92-7CE5-93CB-4F0B696C2A27}"/>
              </a:ext>
            </a:extLst>
          </p:cNvPr>
          <p:cNvSpPr>
            <a:spLocks noGrp="1"/>
          </p:cNvSpPr>
          <p:nvPr>
            <p:ph type="subTitle" idx="1"/>
          </p:nvPr>
        </p:nvSpPr>
        <p:spPr>
          <a:xfrm>
            <a:off x="3647660" y="5590762"/>
            <a:ext cx="8372061" cy="664300"/>
          </a:xfrm>
        </p:spPr>
        <p:txBody>
          <a:bodyPr>
            <a:normAutofit fontScale="85000" lnSpcReduction="20000"/>
          </a:bodyPr>
          <a:lstStyle/>
          <a:p>
            <a:r>
              <a:rPr lang="en-US" dirty="0"/>
              <a:t>Hector I. Ocaranza, MD, MPH, FAAP</a:t>
            </a:r>
          </a:p>
          <a:p>
            <a:r>
              <a:rPr lang="en-US" dirty="0"/>
              <a:t>ocaranzah@elpasotexas.gov</a:t>
            </a:r>
          </a:p>
        </p:txBody>
      </p:sp>
      <p:sp>
        <p:nvSpPr>
          <p:cNvPr id="4" name="Slide Number Placeholder 3">
            <a:extLst>
              <a:ext uri="{FF2B5EF4-FFF2-40B4-BE49-F238E27FC236}">
                <a16:creationId xmlns:a16="http://schemas.microsoft.com/office/drawing/2014/main" id="{059C3D2D-9A7F-124F-D896-86F2EDD9056E}"/>
              </a:ext>
            </a:extLst>
          </p:cNvPr>
          <p:cNvSpPr>
            <a:spLocks noGrp="1"/>
          </p:cNvSpPr>
          <p:nvPr>
            <p:ph type="sldNum" sz="quarter" idx="12"/>
          </p:nvPr>
        </p:nvSpPr>
        <p:spPr/>
        <p:txBody>
          <a:bodyPr/>
          <a:lstStyle/>
          <a:p>
            <a:fld id="{93424B46-88B0-F54F-971F-2168E11F14B4}" type="slidenum">
              <a:rPr lang="en-US" smtClean="0"/>
              <a:t>75</a:t>
            </a:fld>
            <a:endParaRPr lang="en-US"/>
          </a:p>
        </p:txBody>
      </p:sp>
    </p:spTree>
    <p:extLst>
      <p:ext uri="{BB962C8B-B14F-4D97-AF65-F5344CB8AC3E}">
        <p14:creationId xmlns:p14="http://schemas.microsoft.com/office/powerpoint/2010/main" val="40186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50217"/>
            <a:ext cx="11247782" cy="1325563"/>
          </a:xfrm>
        </p:spPr>
        <p:txBody>
          <a:bodyPr>
            <a:normAutofit/>
          </a:bodyPr>
          <a:lstStyle/>
          <a:p>
            <a:r>
              <a:rPr lang="en-US" sz="4000" dirty="0"/>
              <a:t>LINKS/RESOURCES AND SOURCES/CITATIONS</a:t>
            </a:r>
          </a:p>
        </p:txBody>
      </p:sp>
      <p:sp>
        <p:nvSpPr>
          <p:cNvPr id="3" name="Content Placeholder 2"/>
          <p:cNvSpPr>
            <a:spLocks noGrp="1"/>
          </p:cNvSpPr>
          <p:nvPr>
            <p:ph idx="4294967295"/>
          </p:nvPr>
        </p:nvSpPr>
        <p:spPr>
          <a:xfrm>
            <a:off x="762000" y="2211457"/>
            <a:ext cx="11430000" cy="4884668"/>
          </a:xfrm>
        </p:spPr>
        <p:txBody>
          <a:bodyPr>
            <a:normAutofit/>
          </a:bodyPr>
          <a:lstStyle/>
          <a:p>
            <a:r>
              <a:rPr lang="en-US" sz="1600" dirty="0">
                <a:latin typeface="Proxima Nova" panose="02000506030000020004"/>
                <a:hlinkClick r:id="rId2"/>
              </a:rPr>
              <a:t>https://code-medical-ethics.ama-assn.org/principles</a:t>
            </a:r>
            <a:endParaRPr lang="en-US" sz="1600" dirty="0">
              <a:latin typeface="Proxima Nova" panose="02000506030000020004"/>
            </a:endParaRPr>
          </a:p>
          <a:p>
            <a:r>
              <a:rPr lang="en-US" sz="1600" dirty="0">
                <a:latin typeface="Proxima Nova" panose="02000506030000020004"/>
                <a:hlinkClick r:id="rId3"/>
              </a:rPr>
              <a:t>https://codeofethics.ana.org/provisions</a:t>
            </a:r>
            <a:endParaRPr lang="en-US" sz="1600" dirty="0">
              <a:latin typeface="Proxima Nova" panose="02000506030000020004"/>
            </a:endParaRPr>
          </a:p>
          <a:p>
            <a:r>
              <a:rPr lang="en-US" sz="1600" dirty="0">
                <a:latin typeface="Proxima Nova" panose="02000506030000020004"/>
                <a:hlinkClick r:id="rId4"/>
              </a:rPr>
              <a:t>https://pnhp.org/news/getting-martin-luther-kings-words-right/</a:t>
            </a:r>
            <a:endParaRPr lang="en-US" sz="1600" dirty="0">
              <a:latin typeface="Proxima Nova" panose="02000506030000020004"/>
            </a:endParaRPr>
          </a:p>
          <a:p>
            <a:r>
              <a:rPr lang="en-US" sz="1600" dirty="0">
                <a:latin typeface="Proxima Nova" panose="02000506030000020004"/>
              </a:rPr>
              <a:t>https://www.who.int/news-room/fact-sheets/detail/tuberculosis</a:t>
            </a:r>
          </a:p>
          <a:p>
            <a:pPr algn="l"/>
            <a:r>
              <a:rPr lang="en-US" sz="1600" dirty="0">
                <a:latin typeface="Proxima Nova" panose="02000506030000020004"/>
              </a:rPr>
              <a:t>Ethics guidance for the implementation of the End TB strategy. Geneva: World Health Organization; 2017. License: CC BY-NC-SA 3.0 </a:t>
            </a:r>
            <a:r>
              <a:rPr lang="en-US" sz="1600" dirty="0" err="1">
                <a:latin typeface="Proxima Nova" panose="02000506030000020004"/>
              </a:rPr>
              <a:t>IGO</a:t>
            </a:r>
            <a:endParaRPr lang="en-US" sz="1600" dirty="0">
              <a:latin typeface="Proxima Nova" panose="02000506030000020004"/>
            </a:endParaRPr>
          </a:p>
          <a:p>
            <a:pPr algn="l"/>
            <a:r>
              <a:rPr lang="en-US" sz="1600" dirty="0" err="1">
                <a:latin typeface="Proxima Nova" panose="02000506030000020004"/>
              </a:rPr>
              <a:t>Gostin</a:t>
            </a:r>
            <a:r>
              <a:rPr lang="en-US" sz="1600" dirty="0">
                <a:latin typeface="Proxima Nova" panose="02000506030000020004"/>
              </a:rPr>
              <a:t> LO, Powers M. What does social justice require for the public’s health? Public Health Ethics and Policy Imperatives. Health </a:t>
            </a:r>
            <a:r>
              <a:rPr lang="en-US" sz="1600" dirty="0" err="1">
                <a:latin typeface="Proxima Nova" panose="02000506030000020004"/>
              </a:rPr>
              <a:t>Aff</a:t>
            </a:r>
            <a:r>
              <a:rPr lang="en-US" sz="1600" dirty="0">
                <a:latin typeface="Proxima Nova" panose="02000506030000020004"/>
              </a:rPr>
              <a:t> (Millwood) 2006; 25(4):1053–60. </a:t>
            </a:r>
          </a:p>
          <a:p>
            <a:pPr algn="l"/>
            <a:r>
              <a:rPr lang="en-US" sz="1600" b="0" i="0" dirty="0">
                <a:solidFill>
                  <a:srgbClr val="1B1B1B"/>
                </a:solidFill>
                <a:effectLst/>
                <a:latin typeface="Proxima Nova" panose="02000506030000020004"/>
              </a:rPr>
              <a:t>Mukerji R, Turan JM. Exploring Manifestations of TB-Related Stigma Experienced by Women in Kolkata, India. Ann Glob Health. 2018 Nov 5;84(4):727-735. </a:t>
            </a:r>
            <a:r>
              <a:rPr lang="en-US" sz="1600" b="0" i="0" dirty="0" err="1">
                <a:solidFill>
                  <a:srgbClr val="1B1B1B"/>
                </a:solidFill>
                <a:effectLst/>
                <a:latin typeface="Proxima Nova" panose="02000506030000020004"/>
              </a:rPr>
              <a:t>doi</a:t>
            </a:r>
            <a:r>
              <a:rPr lang="en-US" sz="1600" b="0" i="0" dirty="0">
                <a:solidFill>
                  <a:srgbClr val="1B1B1B"/>
                </a:solidFill>
                <a:effectLst/>
                <a:latin typeface="Proxima Nova" panose="02000506030000020004"/>
              </a:rPr>
              <a:t>: 10.9204/</a:t>
            </a:r>
            <a:r>
              <a:rPr lang="en-US" sz="1600" b="0" i="0" dirty="0" err="1">
                <a:solidFill>
                  <a:srgbClr val="1B1B1B"/>
                </a:solidFill>
                <a:effectLst/>
                <a:latin typeface="Proxima Nova" panose="02000506030000020004"/>
              </a:rPr>
              <a:t>aogh.2383</a:t>
            </a:r>
            <a:r>
              <a:rPr lang="en-US" sz="1600" b="0" i="0" dirty="0">
                <a:solidFill>
                  <a:srgbClr val="1B1B1B"/>
                </a:solidFill>
                <a:effectLst/>
                <a:latin typeface="Proxima Nova" panose="02000506030000020004"/>
              </a:rPr>
              <a:t>. </a:t>
            </a:r>
            <a:r>
              <a:rPr lang="en-US" sz="1600" b="0" i="0" dirty="0" err="1">
                <a:solidFill>
                  <a:srgbClr val="1B1B1B"/>
                </a:solidFill>
                <a:effectLst/>
                <a:latin typeface="Proxima Nova" panose="02000506030000020004"/>
              </a:rPr>
              <a:t>PMID</a:t>
            </a:r>
            <a:r>
              <a:rPr lang="en-US" sz="1600" b="0" i="0" dirty="0">
                <a:solidFill>
                  <a:srgbClr val="1B1B1B"/>
                </a:solidFill>
                <a:effectLst/>
                <a:latin typeface="Proxima Nova" panose="02000506030000020004"/>
              </a:rPr>
              <a:t>: 30779523; </a:t>
            </a:r>
            <a:r>
              <a:rPr lang="en-US" sz="1600" b="0" i="0" dirty="0" err="1">
                <a:solidFill>
                  <a:srgbClr val="1B1B1B"/>
                </a:solidFill>
                <a:effectLst/>
                <a:latin typeface="Proxima Nova" panose="02000506030000020004"/>
              </a:rPr>
              <a:t>PMCID</a:t>
            </a:r>
            <a:r>
              <a:rPr lang="en-US" sz="1600" b="0" i="0" dirty="0">
                <a:solidFill>
                  <a:srgbClr val="1B1B1B"/>
                </a:solidFill>
                <a:effectLst/>
                <a:latin typeface="Proxima Nova" panose="02000506030000020004"/>
              </a:rPr>
              <a:t>: </a:t>
            </a:r>
            <a:r>
              <a:rPr lang="en-US" sz="1600" b="0" i="0" dirty="0" err="1">
                <a:solidFill>
                  <a:srgbClr val="1B1B1B"/>
                </a:solidFill>
                <a:effectLst/>
                <a:latin typeface="Proxima Nova" panose="02000506030000020004"/>
              </a:rPr>
              <a:t>PMC6748300</a:t>
            </a:r>
            <a:r>
              <a:rPr lang="en-US" sz="1600" b="0" i="0" dirty="0">
                <a:solidFill>
                  <a:srgbClr val="1B1B1B"/>
                </a:solidFill>
                <a:effectLst/>
                <a:latin typeface="Proxima Nova" panose="02000506030000020004"/>
              </a:rPr>
              <a:t>.</a:t>
            </a:r>
            <a:endParaRPr lang="en-US" sz="1600" dirty="0">
              <a:latin typeface="Proxima Nova" panose="02000506030000020004"/>
            </a:endParaRPr>
          </a:p>
        </p:txBody>
      </p:sp>
    </p:spTree>
    <p:extLst>
      <p:ext uri="{BB962C8B-B14F-4D97-AF65-F5344CB8AC3E}">
        <p14:creationId xmlns:p14="http://schemas.microsoft.com/office/powerpoint/2010/main" val="419458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894943" cy="1325563"/>
          </a:xfrm>
        </p:spPr>
        <p:txBody>
          <a:bodyPr>
            <a:normAutofit/>
          </a:bodyPr>
          <a:lstStyle/>
          <a:p>
            <a:r>
              <a:rPr lang="en-US" sz="4000" dirty="0"/>
              <a:t>LINKS/RESOURCES AND SOURCES/CITATIONS</a:t>
            </a:r>
          </a:p>
        </p:txBody>
      </p:sp>
      <p:sp>
        <p:nvSpPr>
          <p:cNvPr id="3" name="Content Placeholder 2"/>
          <p:cNvSpPr>
            <a:spLocks noGrp="1"/>
          </p:cNvSpPr>
          <p:nvPr>
            <p:ph idx="4294967295"/>
          </p:nvPr>
        </p:nvSpPr>
        <p:spPr>
          <a:xfrm>
            <a:off x="914400" y="1789042"/>
            <a:ext cx="11277600" cy="4840357"/>
          </a:xfrm>
        </p:spPr>
        <p:txBody>
          <a:bodyPr>
            <a:normAutofit/>
          </a:bodyPr>
          <a:lstStyle/>
          <a:p>
            <a:r>
              <a:rPr lang="en-US" sz="1600" b="0" i="0" dirty="0">
                <a:solidFill>
                  <a:srgbClr val="212121"/>
                </a:solidFill>
                <a:effectLst/>
                <a:latin typeface="Proxima Nova"/>
              </a:rPr>
              <a:t>Jaramillo E, Sahu S, Van </a:t>
            </a:r>
            <a:r>
              <a:rPr lang="en-US" sz="1600" b="0" i="0" dirty="0" err="1">
                <a:solidFill>
                  <a:srgbClr val="212121"/>
                </a:solidFill>
                <a:effectLst/>
                <a:latin typeface="Proxima Nova"/>
              </a:rPr>
              <a:t>Weezenbeek</a:t>
            </a:r>
            <a:r>
              <a:rPr lang="en-US" sz="1600" b="0" i="0" dirty="0">
                <a:solidFill>
                  <a:srgbClr val="212121"/>
                </a:solidFill>
                <a:effectLst/>
                <a:latin typeface="Proxima Nova"/>
              </a:rPr>
              <a:t> C. Ending TB-related stigma and discrimination. Int J </a:t>
            </a:r>
            <a:r>
              <a:rPr lang="en-US" sz="1600" b="0" i="0" dirty="0" err="1">
                <a:solidFill>
                  <a:srgbClr val="212121"/>
                </a:solidFill>
                <a:effectLst/>
                <a:latin typeface="Proxima Nova"/>
              </a:rPr>
              <a:t>Tuberc</a:t>
            </a:r>
            <a:r>
              <a:rPr lang="en-US" sz="1600" b="0" i="0" dirty="0">
                <a:solidFill>
                  <a:srgbClr val="212121"/>
                </a:solidFill>
                <a:effectLst/>
                <a:latin typeface="Proxima Nova"/>
              </a:rPr>
              <a:t> Lung Dis. 2017 Nov 1;21(11):2-3. </a:t>
            </a:r>
            <a:r>
              <a:rPr lang="en-US" sz="1600" b="0" i="0" dirty="0" err="1">
                <a:solidFill>
                  <a:srgbClr val="212121"/>
                </a:solidFill>
                <a:effectLst/>
                <a:latin typeface="Proxima Nova"/>
              </a:rPr>
              <a:t>doi</a:t>
            </a:r>
            <a:r>
              <a:rPr lang="en-US" sz="1600" b="0" i="0" dirty="0">
                <a:solidFill>
                  <a:srgbClr val="212121"/>
                </a:solidFill>
                <a:effectLst/>
                <a:latin typeface="Proxima Nova"/>
              </a:rPr>
              <a:t>: 10.5588/</a:t>
            </a:r>
            <a:r>
              <a:rPr lang="en-US" sz="1600" b="0" i="0" dirty="0" err="1">
                <a:solidFill>
                  <a:srgbClr val="212121"/>
                </a:solidFill>
                <a:effectLst/>
                <a:latin typeface="Proxima Nova"/>
              </a:rPr>
              <a:t>ijtld.17.0229</a:t>
            </a:r>
            <a:r>
              <a:rPr lang="en-US" sz="1600" b="0" i="0" dirty="0">
                <a:solidFill>
                  <a:srgbClr val="212121"/>
                </a:solidFill>
                <a:effectLst/>
                <a:latin typeface="Proxima Nova"/>
              </a:rPr>
              <a:t>. </a:t>
            </a:r>
            <a:r>
              <a:rPr lang="en-US" sz="1600" b="0" i="0" dirty="0" err="1">
                <a:solidFill>
                  <a:srgbClr val="212121"/>
                </a:solidFill>
                <a:effectLst/>
                <a:latin typeface="Proxima Nova"/>
              </a:rPr>
              <a:t>PMID</a:t>
            </a:r>
            <a:r>
              <a:rPr lang="en-US" sz="1600" b="0" i="0" dirty="0">
                <a:solidFill>
                  <a:srgbClr val="212121"/>
                </a:solidFill>
                <a:effectLst/>
                <a:latin typeface="Proxima Nova"/>
              </a:rPr>
              <a:t>: 29025478.</a:t>
            </a:r>
          </a:p>
          <a:p>
            <a:r>
              <a:rPr lang="en-US" sz="1600" b="0" i="0" dirty="0" err="1">
                <a:solidFill>
                  <a:srgbClr val="212121"/>
                </a:solidFill>
                <a:effectLst/>
                <a:latin typeface="Proxima Nova"/>
              </a:rPr>
              <a:t>Courtwright</a:t>
            </a:r>
            <a:r>
              <a:rPr lang="en-US" sz="1600" b="0" i="0" dirty="0">
                <a:solidFill>
                  <a:srgbClr val="212121"/>
                </a:solidFill>
                <a:effectLst/>
                <a:latin typeface="Proxima Nova"/>
              </a:rPr>
              <a:t> A, Turner AN. Tuberculosis and stigmatization: pathways and interventions. Public Health Rep. 2010 </a:t>
            </a:r>
            <a:r>
              <a:rPr lang="en-US" sz="1600" b="0" i="0" dirty="0" err="1">
                <a:solidFill>
                  <a:srgbClr val="212121"/>
                </a:solidFill>
                <a:effectLst/>
                <a:latin typeface="Proxima Nova"/>
              </a:rPr>
              <a:t>Jul-Aug;125</a:t>
            </a:r>
            <a:r>
              <a:rPr lang="en-US" sz="1600" b="0" i="0" dirty="0">
                <a:solidFill>
                  <a:srgbClr val="212121"/>
                </a:solidFill>
                <a:effectLst/>
                <a:latin typeface="Proxima Nova"/>
              </a:rPr>
              <a:t> Suppl 4(Suppl 4):34-42. </a:t>
            </a:r>
            <a:r>
              <a:rPr lang="en-US" sz="1600" b="0" i="0" dirty="0" err="1">
                <a:solidFill>
                  <a:srgbClr val="212121"/>
                </a:solidFill>
                <a:effectLst/>
                <a:latin typeface="Proxima Nova"/>
              </a:rPr>
              <a:t>doi</a:t>
            </a:r>
            <a:r>
              <a:rPr lang="en-US" sz="1600" b="0" i="0" dirty="0">
                <a:solidFill>
                  <a:srgbClr val="212121"/>
                </a:solidFill>
                <a:effectLst/>
                <a:latin typeface="Proxima Nova"/>
              </a:rPr>
              <a:t>: 10.1177/</a:t>
            </a:r>
            <a:r>
              <a:rPr lang="en-US" sz="1600" b="0" i="0" dirty="0" err="1">
                <a:solidFill>
                  <a:srgbClr val="212121"/>
                </a:solidFill>
                <a:effectLst/>
                <a:latin typeface="Proxima Nova"/>
              </a:rPr>
              <a:t>00333549101250S407</a:t>
            </a:r>
            <a:r>
              <a:rPr lang="en-US" sz="1600" b="0" i="0" dirty="0">
                <a:solidFill>
                  <a:srgbClr val="212121"/>
                </a:solidFill>
                <a:effectLst/>
                <a:latin typeface="Proxima Nova"/>
              </a:rPr>
              <a:t>. </a:t>
            </a:r>
            <a:r>
              <a:rPr lang="en-US" sz="1600" b="0" i="0" dirty="0" err="1">
                <a:solidFill>
                  <a:srgbClr val="212121"/>
                </a:solidFill>
                <a:effectLst/>
                <a:latin typeface="Proxima Nova"/>
              </a:rPr>
              <a:t>PMID</a:t>
            </a:r>
            <a:r>
              <a:rPr lang="en-US" sz="1600" b="0" i="0" dirty="0">
                <a:solidFill>
                  <a:srgbClr val="212121"/>
                </a:solidFill>
                <a:effectLst/>
                <a:latin typeface="Proxima Nova"/>
              </a:rPr>
              <a:t>: 20626191; </a:t>
            </a:r>
            <a:r>
              <a:rPr lang="en-US" sz="1600" b="0" i="0" dirty="0" err="1">
                <a:solidFill>
                  <a:srgbClr val="212121"/>
                </a:solidFill>
                <a:effectLst/>
                <a:latin typeface="Proxima Nova"/>
              </a:rPr>
              <a:t>PMCID</a:t>
            </a:r>
            <a:r>
              <a:rPr lang="en-US" sz="1600" b="0" i="0" dirty="0">
                <a:solidFill>
                  <a:srgbClr val="212121"/>
                </a:solidFill>
                <a:effectLst/>
                <a:latin typeface="Proxima Nova"/>
              </a:rPr>
              <a:t>: </a:t>
            </a:r>
            <a:r>
              <a:rPr lang="en-US" sz="1600" b="0" i="0" dirty="0" err="1">
                <a:solidFill>
                  <a:srgbClr val="212121"/>
                </a:solidFill>
                <a:effectLst/>
                <a:latin typeface="Proxima Nova"/>
              </a:rPr>
              <a:t>PMC2882973</a:t>
            </a:r>
            <a:r>
              <a:rPr lang="en-US" sz="1600" b="0" i="0" dirty="0">
                <a:solidFill>
                  <a:srgbClr val="212121"/>
                </a:solidFill>
                <a:effectLst/>
                <a:latin typeface="Proxima Nova"/>
              </a:rPr>
              <a:t>.</a:t>
            </a:r>
          </a:p>
          <a:p>
            <a:r>
              <a:rPr lang="en-US" sz="1600" b="0" i="0" dirty="0">
                <a:solidFill>
                  <a:srgbClr val="212121"/>
                </a:solidFill>
                <a:effectLst/>
                <a:latin typeface="Proxima Nova"/>
                <a:hlinkClick r:id="rId2"/>
              </a:rPr>
              <a:t>https://www.heartlandntbc.org/stopthestigma/</a:t>
            </a:r>
            <a:endParaRPr lang="en-US" sz="1600" b="0" i="0" dirty="0">
              <a:solidFill>
                <a:srgbClr val="212121"/>
              </a:solidFill>
              <a:effectLst/>
              <a:latin typeface="Proxima Nova"/>
            </a:endParaRPr>
          </a:p>
          <a:p>
            <a:r>
              <a:rPr lang="en-US" sz="1600" b="0" i="0" dirty="0">
                <a:solidFill>
                  <a:srgbClr val="212121"/>
                </a:solidFill>
                <a:effectLst/>
                <a:latin typeface="Proxima Nova"/>
              </a:rPr>
              <a:t>https://www.researchgate.net/publication/259978580_Voices_and_Images_Tuberculosis_Photovoice_in_a_Binational_Setting_Peer-Reviewed_Case_Study_Supervising_Faculty_member</a:t>
            </a:r>
          </a:p>
          <a:p>
            <a:r>
              <a:rPr lang="en-US" sz="1600" b="0" i="0" dirty="0">
                <a:solidFill>
                  <a:srgbClr val="212121"/>
                </a:solidFill>
                <a:effectLst/>
                <a:latin typeface="Proxima Nova"/>
              </a:rPr>
              <a:t>Chang B, Wu AW, Hansel NN, </a:t>
            </a:r>
            <a:r>
              <a:rPr lang="en-US" sz="1600" b="0" i="0" dirty="0" err="1">
                <a:solidFill>
                  <a:srgbClr val="212121"/>
                </a:solidFill>
                <a:effectLst/>
                <a:latin typeface="Proxima Nova"/>
              </a:rPr>
              <a:t>Diette</a:t>
            </a:r>
            <a:r>
              <a:rPr lang="en-US" sz="1600" b="0" i="0" dirty="0">
                <a:solidFill>
                  <a:srgbClr val="212121"/>
                </a:solidFill>
                <a:effectLst/>
                <a:latin typeface="Proxima Nova"/>
              </a:rPr>
              <a:t> GB. Quality of life in tuberculosis: a review of the English language literature. Qual Life Res. 2004 </a:t>
            </a:r>
            <a:r>
              <a:rPr lang="en-US" sz="1600" b="0" i="0" dirty="0" err="1">
                <a:solidFill>
                  <a:srgbClr val="212121"/>
                </a:solidFill>
                <a:effectLst/>
                <a:latin typeface="Proxima Nova"/>
              </a:rPr>
              <a:t>Dec;13</a:t>
            </a:r>
            <a:r>
              <a:rPr lang="en-US" sz="1600" b="0" i="0" dirty="0">
                <a:solidFill>
                  <a:srgbClr val="212121"/>
                </a:solidFill>
                <a:effectLst/>
                <a:latin typeface="Proxima Nova"/>
              </a:rPr>
              <a:t>(10):1633-42. </a:t>
            </a:r>
            <a:r>
              <a:rPr lang="en-US" sz="1600" b="0" i="0" dirty="0" err="1">
                <a:solidFill>
                  <a:srgbClr val="212121"/>
                </a:solidFill>
                <a:effectLst/>
                <a:latin typeface="Proxima Nova"/>
              </a:rPr>
              <a:t>doi</a:t>
            </a:r>
            <a:r>
              <a:rPr lang="en-US" sz="1600" b="0" i="0" dirty="0">
                <a:solidFill>
                  <a:srgbClr val="212121"/>
                </a:solidFill>
                <a:effectLst/>
                <a:latin typeface="Proxima Nova"/>
              </a:rPr>
              <a:t>: 10.1007/</a:t>
            </a:r>
            <a:r>
              <a:rPr lang="en-US" sz="1600" b="0" i="0" dirty="0" err="1">
                <a:solidFill>
                  <a:srgbClr val="212121"/>
                </a:solidFill>
                <a:effectLst/>
                <a:latin typeface="Proxima Nova"/>
              </a:rPr>
              <a:t>s11136</a:t>
            </a:r>
            <a:r>
              <a:rPr lang="en-US" sz="1600" b="0" i="0" dirty="0">
                <a:solidFill>
                  <a:srgbClr val="212121"/>
                </a:solidFill>
                <a:effectLst/>
                <a:latin typeface="Proxima Nova"/>
              </a:rPr>
              <a:t>-004-0374-1. </a:t>
            </a:r>
            <a:r>
              <a:rPr lang="en-US" sz="1600" b="0" i="0" dirty="0" err="1">
                <a:solidFill>
                  <a:srgbClr val="212121"/>
                </a:solidFill>
                <a:effectLst/>
                <a:latin typeface="Proxima Nova"/>
              </a:rPr>
              <a:t>PMID</a:t>
            </a:r>
            <a:r>
              <a:rPr lang="en-US" sz="1600" b="0" i="0" dirty="0">
                <a:solidFill>
                  <a:srgbClr val="212121"/>
                </a:solidFill>
                <a:effectLst/>
                <a:latin typeface="Proxima Nova"/>
              </a:rPr>
              <a:t>: 15651535.</a:t>
            </a:r>
            <a:endParaRPr lang="en-US" sz="1600" dirty="0">
              <a:latin typeface="Proxima Nova"/>
            </a:endParaRPr>
          </a:p>
        </p:txBody>
      </p:sp>
      <p:sp>
        <p:nvSpPr>
          <p:cNvPr id="4" name="Subtitle 2">
            <a:extLst>
              <a:ext uri="{FF2B5EF4-FFF2-40B4-BE49-F238E27FC236}">
                <a16:creationId xmlns:a16="http://schemas.microsoft.com/office/drawing/2014/main" id="{C689E512-6948-F88A-F087-F84A90FC37E6}"/>
              </a:ext>
            </a:extLst>
          </p:cNvPr>
          <p:cNvSpPr txBox="1">
            <a:spLocks/>
          </p:cNvSpPr>
          <p:nvPr/>
        </p:nvSpPr>
        <p:spPr>
          <a:xfrm>
            <a:off x="-6927" y="5410200"/>
            <a:ext cx="12351327" cy="14478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600" dirty="0"/>
          </a:p>
        </p:txBody>
      </p:sp>
    </p:spTree>
    <p:extLst>
      <p:ext uri="{BB962C8B-B14F-4D97-AF65-F5344CB8AC3E}">
        <p14:creationId xmlns:p14="http://schemas.microsoft.com/office/powerpoint/2010/main" val="118673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95552" cy="1325563"/>
          </a:xfrm>
        </p:spPr>
        <p:txBody>
          <a:bodyPr>
            <a:normAutofit/>
          </a:bodyPr>
          <a:lstStyle/>
          <a:p>
            <a:r>
              <a:rPr lang="en-US" sz="4000" dirty="0"/>
              <a:t>LINKS/RESOURCES AND SOURCES/CITATIONS</a:t>
            </a:r>
          </a:p>
        </p:txBody>
      </p:sp>
      <p:sp>
        <p:nvSpPr>
          <p:cNvPr id="3" name="Content Placeholder 2"/>
          <p:cNvSpPr>
            <a:spLocks noGrp="1"/>
          </p:cNvSpPr>
          <p:nvPr>
            <p:ph idx="4294967295"/>
          </p:nvPr>
        </p:nvSpPr>
        <p:spPr>
          <a:xfrm>
            <a:off x="695739" y="1770822"/>
            <a:ext cx="11277600" cy="4257261"/>
          </a:xfrm>
        </p:spPr>
        <p:txBody>
          <a:bodyPr>
            <a:normAutofit/>
          </a:bodyPr>
          <a:lstStyle/>
          <a:p>
            <a:r>
              <a:rPr lang="en-US" sz="1600" dirty="0">
                <a:latin typeface="Proxima Nova" panose="02000506030000020004"/>
                <a:hlinkClick r:id="rId2"/>
              </a:rPr>
              <a:t>https://www.who.int/teams/global-tuberculosis-programme/tb-reports/global-tuberculosis-report-2023/financing-for-tb-prevention--diagnostic-and-treatment-services</a:t>
            </a:r>
            <a:endParaRPr lang="en-US" sz="1600" dirty="0">
              <a:latin typeface="Proxima Nova" panose="02000506030000020004"/>
            </a:endParaRPr>
          </a:p>
          <a:p>
            <a:r>
              <a:rPr lang="en-US" sz="1600" dirty="0">
                <a:latin typeface="Proxima Nova" panose="02000506030000020004"/>
                <a:hlinkClick r:id="rId3"/>
              </a:rPr>
              <a:t>https://www.who.int/westernpacific/activities/addressing-financial-burden-due-to-tb</a:t>
            </a:r>
            <a:endParaRPr lang="en-US" sz="1600" dirty="0">
              <a:latin typeface="Proxima Nova" panose="02000506030000020004"/>
            </a:endParaRPr>
          </a:p>
          <a:p>
            <a:r>
              <a:rPr lang="en-US" sz="1600" b="0" i="0" dirty="0" err="1">
                <a:solidFill>
                  <a:srgbClr val="212121"/>
                </a:solidFill>
                <a:effectLst/>
                <a:latin typeface="Proxima Nova" panose="02000506030000020004"/>
              </a:rPr>
              <a:t>Ghazy</a:t>
            </a:r>
            <a:r>
              <a:rPr lang="en-US" sz="1600" b="0" i="0" dirty="0">
                <a:solidFill>
                  <a:srgbClr val="212121"/>
                </a:solidFill>
                <a:effectLst/>
                <a:latin typeface="Proxima Nova" panose="02000506030000020004"/>
              </a:rPr>
              <a:t> RM, El </a:t>
            </a:r>
            <a:r>
              <a:rPr lang="en-US" sz="1600" b="0" i="0" dirty="0" err="1">
                <a:solidFill>
                  <a:srgbClr val="212121"/>
                </a:solidFill>
                <a:effectLst/>
                <a:latin typeface="Proxima Nova" panose="02000506030000020004"/>
              </a:rPr>
              <a:t>Saeh</a:t>
            </a:r>
            <a:r>
              <a:rPr lang="en-US" sz="1600" b="0" i="0" dirty="0">
                <a:solidFill>
                  <a:srgbClr val="212121"/>
                </a:solidFill>
                <a:effectLst/>
                <a:latin typeface="Proxima Nova" panose="02000506030000020004"/>
              </a:rPr>
              <a:t> HM, Abdulaziz S, </a:t>
            </a:r>
            <a:r>
              <a:rPr lang="en-US" sz="1600" b="0" i="0" dirty="0" err="1">
                <a:solidFill>
                  <a:srgbClr val="212121"/>
                </a:solidFill>
                <a:effectLst/>
                <a:latin typeface="Proxima Nova" panose="02000506030000020004"/>
              </a:rPr>
              <a:t>Hammouda</a:t>
            </a:r>
            <a:r>
              <a:rPr lang="en-US" sz="1600" b="0" i="0" dirty="0">
                <a:solidFill>
                  <a:srgbClr val="212121"/>
                </a:solidFill>
                <a:effectLst/>
                <a:latin typeface="Proxima Nova" panose="02000506030000020004"/>
              </a:rPr>
              <a:t> EA, </a:t>
            </a:r>
            <a:r>
              <a:rPr lang="en-US" sz="1600" b="0" i="0" dirty="0" err="1">
                <a:solidFill>
                  <a:srgbClr val="212121"/>
                </a:solidFill>
                <a:effectLst/>
                <a:latin typeface="Proxima Nova" panose="02000506030000020004"/>
              </a:rPr>
              <a:t>Elzorkany</a:t>
            </a:r>
            <a:r>
              <a:rPr lang="en-US" sz="1600" b="0" i="0" dirty="0">
                <a:solidFill>
                  <a:srgbClr val="212121"/>
                </a:solidFill>
                <a:effectLst/>
                <a:latin typeface="Proxima Nova" panose="02000506030000020004"/>
              </a:rPr>
              <a:t> AM, </a:t>
            </a:r>
            <a:r>
              <a:rPr lang="en-US" sz="1600" b="0" i="0" dirty="0" err="1">
                <a:solidFill>
                  <a:srgbClr val="212121"/>
                </a:solidFill>
                <a:effectLst/>
                <a:latin typeface="Proxima Nova" panose="02000506030000020004"/>
              </a:rPr>
              <a:t>Khidr</a:t>
            </a:r>
            <a:r>
              <a:rPr lang="en-US" sz="1600" b="0" i="0" dirty="0">
                <a:solidFill>
                  <a:srgbClr val="212121"/>
                </a:solidFill>
                <a:effectLst/>
                <a:latin typeface="Proxima Nova" panose="02000506030000020004"/>
              </a:rPr>
              <a:t> H, Zarif N, </a:t>
            </a:r>
            <a:r>
              <a:rPr lang="en-US" sz="1600" b="0" i="0" dirty="0" err="1">
                <a:solidFill>
                  <a:srgbClr val="212121"/>
                </a:solidFill>
                <a:effectLst/>
                <a:latin typeface="Proxima Nova" panose="02000506030000020004"/>
              </a:rPr>
              <a:t>Elrewany</a:t>
            </a:r>
            <a:r>
              <a:rPr lang="en-US" sz="1600" b="0" i="0" dirty="0">
                <a:solidFill>
                  <a:srgbClr val="212121"/>
                </a:solidFill>
                <a:effectLst/>
                <a:latin typeface="Proxima Nova" panose="02000506030000020004"/>
              </a:rPr>
              <a:t> E, Abd </a:t>
            </a:r>
            <a:r>
              <a:rPr lang="en-US" sz="1600" b="0" i="0" dirty="0" err="1">
                <a:solidFill>
                  <a:srgbClr val="212121"/>
                </a:solidFill>
                <a:effectLst/>
                <a:latin typeface="Proxima Nova" panose="02000506030000020004"/>
              </a:rPr>
              <a:t>ElHafeez</a:t>
            </a:r>
            <a:r>
              <a:rPr lang="en-US" sz="1600" b="0" i="0" dirty="0">
                <a:solidFill>
                  <a:srgbClr val="212121"/>
                </a:solidFill>
                <a:effectLst/>
                <a:latin typeface="Proxima Nova" panose="02000506030000020004"/>
              </a:rPr>
              <a:t> S. A systematic review and meta-analysis of the catastrophic costs incurred by tuberculosis patients. Sci Rep. 2022 Jan 11;12(1):558. </a:t>
            </a:r>
            <a:r>
              <a:rPr lang="en-US" sz="1600" b="0" i="0" dirty="0" err="1">
                <a:solidFill>
                  <a:srgbClr val="212121"/>
                </a:solidFill>
                <a:effectLst/>
                <a:latin typeface="Proxima Nova" panose="02000506030000020004"/>
              </a:rPr>
              <a:t>doi</a:t>
            </a:r>
            <a:r>
              <a:rPr lang="en-US" sz="1600" b="0" i="0" dirty="0">
                <a:solidFill>
                  <a:srgbClr val="212121"/>
                </a:solidFill>
                <a:effectLst/>
                <a:latin typeface="Proxima Nova" panose="02000506030000020004"/>
              </a:rPr>
              <a:t>: 10.1038/</a:t>
            </a:r>
            <a:r>
              <a:rPr lang="en-US" sz="1600" b="0" i="0" dirty="0" err="1">
                <a:solidFill>
                  <a:srgbClr val="212121"/>
                </a:solidFill>
                <a:effectLst/>
                <a:latin typeface="Proxima Nova" panose="02000506030000020004"/>
              </a:rPr>
              <a:t>s41598</a:t>
            </a:r>
            <a:r>
              <a:rPr lang="en-US" sz="1600" b="0" i="0" dirty="0">
                <a:solidFill>
                  <a:srgbClr val="212121"/>
                </a:solidFill>
                <a:effectLst/>
                <a:latin typeface="Proxima Nova" panose="02000506030000020004"/>
              </a:rPr>
              <a:t>-021-04345-x. </a:t>
            </a:r>
            <a:r>
              <a:rPr lang="en-US" sz="1600" b="0" i="0" dirty="0" err="1">
                <a:solidFill>
                  <a:srgbClr val="212121"/>
                </a:solidFill>
                <a:effectLst/>
                <a:latin typeface="Proxima Nova" panose="02000506030000020004"/>
              </a:rPr>
              <a:t>PMID</a:t>
            </a:r>
            <a:r>
              <a:rPr lang="en-US" sz="1600" b="0" i="0" dirty="0">
                <a:solidFill>
                  <a:srgbClr val="212121"/>
                </a:solidFill>
                <a:effectLst/>
                <a:latin typeface="Proxima Nova" panose="02000506030000020004"/>
              </a:rPr>
              <a:t>: 35017604; </a:t>
            </a:r>
            <a:r>
              <a:rPr lang="en-US" sz="1600" b="0" i="0" dirty="0" err="1">
                <a:solidFill>
                  <a:srgbClr val="212121"/>
                </a:solidFill>
                <a:effectLst/>
                <a:latin typeface="Proxima Nova" panose="02000506030000020004"/>
              </a:rPr>
              <a:t>PMCID</a:t>
            </a:r>
            <a:r>
              <a:rPr lang="en-US" sz="1600" b="0" i="0" dirty="0">
                <a:solidFill>
                  <a:srgbClr val="212121"/>
                </a:solidFill>
                <a:effectLst/>
                <a:latin typeface="Proxima Nova" panose="02000506030000020004"/>
              </a:rPr>
              <a:t>: </a:t>
            </a:r>
            <a:r>
              <a:rPr lang="en-US" sz="1600" b="0" i="0" dirty="0" err="1">
                <a:solidFill>
                  <a:srgbClr val="212121"/>
                </a:solidFill>
                <a:effectLst/>
                <a:latin typeface="Proxima Nova" panose="02000506030000020004"/>
              </a:rPr>
              <a:t>PMC8752613</a:t>
            </a:r>
            <a:r>
              <a:rPr lang="en-US" sz="1600" b="0" i="0" dirty="0">
                <a:solidFill>
                  <a:srgbClr val="212121"/>
                </a:solidFill>
                <a:effectLst/>
                <a:latin typeface="Proxima Nova" panose="02000506030000020004"/>
              </a:rPr>
              <a:t>.</a:t>
            </a:r>
          </a:p>
          <a:p>
            <a:r>
              <a:rPr lang="en-US" sz="1600" dirty="0">
                <a:latin typeface="Proxima Nova" panose="02000506030000020004"/>
              </a:rPr>
              <a:t>https://www.who.int/teams/global-tuberculosis-programme/tb-reports/global-tuberculosis-report-2023/financing-for-tb-prevention--diagnostic-and-treatment-services</a:t>
            </a:r>
          </a:p>
          <a:p>
            <a:r>
              <a:rPr lang="en-US" sz="1600" dirty="0">
                <a:latin typeface="Proxima Nova" panose="02000506030000020004"/>
              </a:rPr>
              <a:t>WHO’s STOP TB website: http://www.who.int/tb/en/</a:t>
            </a:r>
          </a:p>
          <a:p>
            <a:r>
              <a:rPr lang="en-US" sz="1600" dirty="0">
                <a:latin typeface="Proxima Nova" panose="02000506030000020004"/>
              </a:rPr>
              <a:t>WHO’s Ethics and Health website: http://www.who.int/ethics/en/</a:t>
            </a:r>
          </a:p>
          <a:p>
            <a:r>
              <a:rPr lang="en-US" sz="1600" dirty="0">
                <a:latin typeface="Proxima Nova" panose="02000506030000020004"/>
              </a:rPr>
              <a:t>WHO’s activities on Ethics &amp; TB: </a:t>
            </a:r>
            <a:r>
              <a:rPr lang="en-US" sz="1600" dirty="0">
                <a:latin typeface="Proxima Nova" panose="02000506030000020004"/>
                <a:hlinkClick r:id="rId4"/>
              </a:rPr>
              <a:t>http://www.who.int/tb/challenges/mdr/ethics/en/</a:t>
            </a:r>
            <a:endParaRPr lang="en-US" sz="1600" dirty="0">
              <a:latin typeface="Proxima Nova" panose="02000506030000020004"/>
            </a:endParaRPr>
          </a:p>
          <a:p>
            <a:r>
              <a:rPr lang="en-US" sz="1600" dirty="0">
                <a:latin typeface="Proxima Nova" panose="02000506030000020004"/>
              </a:rPr>
              <a:t>WHO Ethics guidance the End TB strategy 2017</a:t>
            </a:r>
          </a:p>
        </p:txBody>
      </p:sp>
      <p:sp>
        <p:nvSpPr>
          <p:cNvPr id="4" name="Subtitle 2">
            <a:extLst>
              <a:ext uri="{FF2B5EF4-FFF2-40B4-BE49-F238E27FC236}">
                <a16:creationId xmlns:a16="http://schemas.microsoft.com/office/drawing/2014/main" id="{C689E512-6948-F88A-F087-F84A90FC37E6}"/>
              </a:ext>
            </a:extLst>
          </p:cNvPr>
          <p:cNvSpPr txBox="1">
            <a:spLocks/>
          </p:cNvSpPr>
          <p:nvPr/>
        </p:nvSpPr>
        <p:spPr>
          <a:xfrm>
            <a:off x="-6927" y="5410200"/>
            <a:ext cx="12351327" cy="14478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600" dirty="0"/>
          </a:p>
        </p:txBody>
      </p:sp>
    </p:spTree>
    <p:extLst>
      <p:ext uri="{BB962C8B-B14F-4D97-AF65-F5344CB8AC3E}">
        <p14:creationId xmlns:p14="http://schemas.microsoft.com/office/powerpoint/2010/main" val="35330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45248" cy="1325563"/>
          </a:xfrm>
        </p:spPr>
        <p:txBody>
          <a:bodyPr>
            <a:normAutofit/>
          </a:bodyPr>
          <a:lstStyle/>
          <a:p>
            <a:r>
              <a:rPr lang="en-US" sz="4000" dirty="0"/>
              <a:t>LINKS/RESOURCES AND SOURCES/CITATIONS</a:t>
            </a:r>
          </a:p>
        </p:txBody>
      </p:sp>
      <p:sp>
        <p:nvSpPr>
          <p:cNvPr id="3" name="Content Placeholder 2"/>
          <p:cNvSpPr>
            <a:spLocks noGrp="1"/>
          </p:cNvSpPr>
          <p:nvPr>
            <p:ph idx="4294967295"/>
          </p:nvPr>
        </p:nvSpPr>
        <p:spPr>
          <a:xfrm>
            <a:off x="914400" y="1555474"/>
            <a:ext cx="11277600" cy="4522304"/>
          </a:xfrm>
        </p:spPr>
        <p:txBody>
          <a:bodyPr>
            <a:normAutofit/>
          </a:bodyPr>
          <a:lstStyle/>
          <a:p>
            <a:r>
              <a:rPr lang="en-US" sz="1600" dirty="0">
                <a:latin typeface="Proxima Nova" panose="02000506030000020004"/>
              </a:rPr>
              <a:t>*** great overview of TB funding:</a:t>
            </a:r>
          </a:p>
          <a:p>
            <a:r>
              <a:rPr lang="en-US" sz="1600" dirty="0">
                <a:latin typeface="Proxima Nova" panose="02000506030000020004"/>
                <a:hlinkClick r:id="rId2"/>
              </a:rPr>
              <a:t>https://www.kff.org/global-health-policy/fact-sheet/the-u-s-government-and-global-tuberculosis-efforts/</a:t>
            </a:r>
            <a:endParaRPr lang="en-US" sz="1600" dirty="0">
              <a:latin typeface="Proxima Nova" panose="02000506030000020004"/>
            </a:endParaRPr>
          </a:p>
          <a:p>
            <a:r>
              <a:rPr lang="en-US" sz="1600" dirty="0">
                <a:latin typeface="Proxima Nova" panose="02000506030000020004"/>
              </a:rPr>
              <a:t>All about the UN’s Sustainable Goals (very exciting… amazing progress!)</a:t>
            </a:r>
          </a:p>
          <a:p>
            <a:pPr marL="0" indent="0">
              <a:buNone/>
            </a:pPr>
            <a:r>
              <a:rPr lang="en-US" sz="1600" dirty="0">
                <a:latin typeface="Proxima Nova" panose="02000506030000020004"/>
                <a:hlinkClick r:id="rId3"/>
              </a:rPr>
              <a:t>https://sdgs.un.org/sites/default/files/2023-09/FINAL%20GSDR%202023-Digital%20-110923_1.pdf</a:t>
            </a:r>
            <a:endParaRPr lang="en-US" sz="1600" dirty="0">
              <a:latin typeface="Proxima Nova" panose="02000506030000020004"/>
            </a:endParaRPr>
          </a:p>
          <a:p>
            <a:pPr marL="0" indent="0">
              <a:buNone/>
            </a:pPr>
            <a:r>
              <a:rPr lang="en-US" sz="1600" dirty="0">
                <a:latin typeface="Proxima Nova" panose="02000506030000020004"/>
              </a:rPr>
              <a:t>https://cdn.who.int/media/docs/default-source/un-high-level-meeting-on-tb/who-ucn-tb-2023.3.pdf?sfvrsn=e7c6c3b3_5&amp;download=true</a:t>
            </a:r>
          </a:p>
          <a:p>
            <a:pPr marL="0" indent="0">
              <a:buNone/>
            </a:pPr>
            <a:r>
              <a:rPr lang="en-US" sz="1600" dirty="0">
                <a:latin typeface="Proxima Nova" panose="02000506030000020004"/>
              </a:rPr>
              <a:t>*all* the TB things  from the WHO:</a:t>
            </a:r>
          </a:p>
          <a:p>
            <a:r>
              <a:rPr lang="en-US" sz="1600" dirty="0">
                <a:latin typeface="Proxima Nova" panose="02000506030000020004"/>
                <a:hlinkClick r:id="rId4"/>
              </a:rPr>
              <a:t>The end TB strategy</a:t>
            </a:r>
            <a:endParaRPr lang="en-US" sz="1600" dirty="0">
              <a:latin typeface="Proxima Nova" panose="02000506030000020004"/>
            </a:endParaRPr>
          </a:p>
          <a:p>
            <a:r>
              <a:rPr lang="en-US" sz="1600" dirty="0">
                <a:latin typeface="Proxima Nova" panose="02000506030000020004"/>
                <a:hlinkClick r:id="rId5"/>
              </a:rPr>
              <a:t>https://www.who.int/activities/preparing-for-the-un-high-level-meeting-on-the-fight-against-tuberculosis--2023</a:t>
            </a:r>
            <a:endParaRPr lang="en-US" sz="1600" dirty="0">
              <a:latin typeface="Proxima Nova" panose="02000506030000020004"/>
            </a:endParaRPr>
          </a:p>
          <a:p>
            <a:r>
              <a:rPr lang="en-US" sz="1600" dirty="0">
                <a:latin typeface="Proxima Nova" panose="02000506030000020004"/>
              </a:rPr>
              <a:t>WHO’s Ethics and Health website: https://www.who.int/health-topics/ethics-and-health#tab=tab_1 </a:t>
            </a:r>
          </a:p>
          <a:p>
            <a:r>
              <a:rPr lang="en-US" sz="1600" dirty="0">
                <a:latin typeface="Proxima Nova" panose="02000506030000020004"/>
              </a:rPr>
              <a:t>WHO </a:t>
            </a:r>
            <a:r>
              <a:rPr lang="en-US" sz="1600" dirty="0">
                <a:latin typeface="Proxima Nova" panose="02000506030000020004"/>
                <a:hlinkClick r:id="rId6"/>
              </a:rPr>
              <a:t>Protecting human rights, ethics and equity for tuberculosis patients </a:t>
            </a:r>
            <a:endParaRPr lang="en-US" sz="1600" dirty="0">
              <a:latin typeface="Proxima Nova" panose="02000506030000020004"/>
            </a:endParaRPr>
          </a:p>
          <a:p>
            <a:r>
              <a:rPr lang="en-US" sz="1600" dirty="0">
                <a:latin typeface="Proxima Nova" panose="02000506030000020004"/>
                <a:hlinkClick r:id="rId7"/>
              </a:rPr>
              <a:t>WHO issues ethics guidance to protect rights of TB patients</a:t>
            </a:r>
            <a:endParaRPr lang="en-US" sz="1600" dirty="0">
              <a:latin typeface="Proxima Nova" panose="02000506030000020004"/>
            </a:endParaRPr>
          </a:p>
        </p:txBody>
      </p:sp>
      <p:sp>
        <p:nvSpPr>
          <p:cNvPr id="4" name="Subtitle 2">
            <a:extLst>
              <a:ext uri="{FF2B5EF4-FFF2-40B4-BE49-F238E27FC236}">
                <a16:creationId xmlns:a16="http://schemas.microsoft.com/office/drawing/2014/main" id="{C689E512-6948-F88A-F087-F84A90FC37E6}"/>
              </a:ext>
            </a:extLst>
          </p:cNvPr>
          <p:cNvSpPr txBox="1">
            <a:spLocks/>
          </p:cNvSpPr>
          <p:nvPr/>
        </p:nvSpPr>
        <p:spPr>
          <a:xfrm>
            <a:off x="-6927" y="5410200"/>
            <a:ext cx="12351327" cy="14478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600" dirty="0"/>
          </a:p>
        </p:txBody>
      </p:sp>
    </p:spTree>
    <p:extLst>
      <p:ext uri="{BB962C8B-B14F-4D97-AF65-F5344CB8AC3E}">
        <p14:creationId xmlns:p14="http://schemas.microsoft.com/office/powerpoint/2010/main" val="237225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864E5AD-A483-59BA-107C-CB89F3B30264}"/>
              </a:ext>
            </a:extLst>
          </p:cNvPr>
          <p:cNvSpPr>
            <a:spLocks noGrp="1"/>
          </p:cNvSpPr>
          <p:nvPr>
            <p:ph sz="half" idx="2"/>
          </p:nvPr>
        </p:nvSpPr>
        <p:spPr>
          <a:xfrm>
            <a:off x="838200" y="1188720"/>
            <a:ext cx="10515600" cy="4988243"/>
          </a:xfrm>
        </p:spPr>
        <p:txBody>
          <a:bodyPr>
            <a:normAutofit/>
          </a:bodyPr>
          <a:lstStyle/>
          <a:p>
            <a:pPr marL="0" indent="0">
              <a:lnSpc>
                <a:spcPct val="120000"/>
              </a:lnSpc>
              <a:spcAft>
                <a:spcPts val="600"/>
              </a:spcAft>
              <a:buNone/>
            </a:pPr>
            <a:r>
              <a:rPr lang="en-US" dirty="0">
                <a:latin typeface="Proxima Nova Semibold"/>
              </a:rPr>
              <a:t>The medical profession has long subscribed to a body of ethical statements developed primarily for the benefit of the patient. As a member of this profession, a physician must recognize responsibility to patients first and foremost, as well as to society, to other health professionals, and to self. The following </a:t>
            </a:r>
            <a:r>
              <a:rPr lang="en-US" i="1" dirty="0">
                <a:latin typeface="Proxima Nova Semibold"/>
              </a:rPr>
              <a:t>Principles</a:t>
            </a:r>
            <a:r>
              <a:rPr lang="en-US" dirty="0">
                <a:latin typeface="Proxima Nova Semibold"/>
              </a:rPr>
              <a:t> adopted by the American Medical Association are not laws, but </a:t>
            </a:r>
            <a:r>
              <a:rPr lang="en-US" b="1" dirty="0">
                <a:latin typeface="Proxima Nova Semibold"/>
              </a:rPr>
              <a:t>standards of conduct that define the essentials of honorable behavior for the physician</a:t>
            </a:r>
          </a:p>
          <a:p>
            <a:pPr marL="0" indent="0">
              <a:buNone/>
            </a:pPr>
            <a:endParaRPr lang="en-US" dirty="0">
              <a:latin typeface="Proxima Nova Semibold"/>
            </a:endParaRPr>
          </a:p>
        </p:txBody>
      </p:sp>
      <p:sp>
        <p:nvSpPr>
          <p:cNvPr id="5" name="Slide Number Placeholder 4">
            <a:extLst>
              <a:ext uri="{FF2B5EF4-FFF2-40B4-BE49-F238E27FC236}">
                <a16:creationId xmlns:a16="http://schemas.microsoft.com/office/drawing/2014/main" id="{55AC2AEF-A22B-571F-C57C-A44E19BE1315}"/>
              </a:ext>
            </a:extLst>
          </p:cNvPr>
          <p:cNvSpPr>
            <a:spLocks noGrp="1"/>
          </p:cNvSpPr>
          <p:nvPr>
            <p:ph type="sldNum" sz="quarter" idx="12"/>
          </p:nvPr>
        </p:nvSpPr>
        <p:spPr/>
        <p:txBody>
          <a:bodyPr/>
          <a:lstStyle/>
          <a:p>
            <a:fld id="{93424B46-88B0-F54F-971F-2168E11F14B4}" type="slidenum">
              <a:rPr lang="en-US" smtClean="0"/>
              <a:pPr/>
              <a:t>8</a:t>
            </a:fld>
            <a:endParaRPr lang="en-US"/>
          </a:p>
        </p:txBody>
      </p:sp>
      <p:sp>
        <p:nvSpPr>
          <p:cNvPr id="6" name="TextBox 5">
            <a:extLst>
              <a:ext uri="{FF2B5EF4-FFF2-40B4-BE49-F238E27FC236}">
                <a16:creationId xmlns:a16="http://schemas.microsoft.com/office/drawing/2014/main" id="{2BE6CCE4-F617-446D-30D3-A4A5EB6973C5}"/>
              </a:ext>
            </a:extLst>
          </p:cNvPr>
          <p:cNvSpPr txBox="1"/>
          <p:nvPr/>
        </p:nvSpPr>
        <p:spPr>
          <a:xfrm>
            <a:off x="7449312" y="6356350"/>
            <a:ext cx="3904488" cy="461665"/>
          </a:xfrm>
          <a:prstGeom prst="rect">
            <a:avLst/>
          </a:prstGeom>
          <a:noFill/>
        </p:spPr>
        <p:txBody>
          <a:bodyPr wrap="square" rtlCol="0">
            <a:spAutoFit/>
          </a:bodyPr>
          <a:lstStyle/>
          <a:p>
            <a:r>
              <a:rPr lang="en-US" sz="1200" dirty="0"/>
              <a:t>https://code-medical-ethics.ama-assn.org/principles</a:t>
            </a:r>
          </a:p>
          <a:p>
            <a:endParaRPr lang="en-US" sz="1200" dirty="0"/>
          </a:p>
        </p:txBody>
      </p:sp>
    </p:spTree>
    <p:extLst>
      <p:ext uri="{BB962C8B-B14F-4D97-AF65-F5344CB8AC3E}">
        <p14:creationId xmlns:p14="http://schemas.microsoft.com/office/powerpoint/2010/main" val="427934855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1E30C6C-EA22-AA9F-3409-892A533B8C34}"/>
              </a:ext>
            </a:extLst>
          </p:cNvPr>
          <p:cNvSpPr>
            <a:spLocks noGrp="1"/>
          </p:cNvSpPr>
          <p:nvPr>
            <p:ph type="sldNum" sz="quarter" idx="12"/>
          </p:nvPr>
        </p:nvSpPr>
        <p:spPr/>
        <p:txBody>
          <a:bodyPr/>
          <a:lstStyle/>
          <a:p>
            <a:fld id="{93424B46-88B0-F54F-971F-2168E11F14B4}" type="slidenum">
              <a:rPr lang="en-US" smtClean="0"/>
              <a:pPr/>
              <a:t>9</a:t>
            </a:fld>
            <a:endParaRPr lang="en-US"/>
          </a:p>
        </p:txBody>
      </p:sp>
      <p:sp>
        <p:nvSpPr>
          <p:cNvPr id="7" name="Content Placeholder 1">
            <a:extLst>
              <a:ext uri="{FF2B5EF4-FFF2-40B4-BE49-F238E27FC236}">
                <a16:creationId xmlns:a16="http://schemas.microsoft.com/office/drawing/2014/main" id="{DC50736E-7A85-0D35-9806-36775DFE7ACE}"/>
              </a:ext>
            </a:extLst>
          </p:cNvPr>
          <p:cNvSpPr>
            <a:spLocks noGrp="1"/>
          </p:cNvSpPr>
          <p:nvPr>
            <p:ph sz="half" idx="1"/>
          </p:nvPr>
        </p:nvSpPr>
        <p:spPr>
          <a:xfrm>
            <a:off x="838200" y="1825625"/>
            <a:ext cx="10515600" cy="4351338"/>
          </a:xfrm>
        </p:spPr>
        <p:txBody>
          <a:bodyPr>
            <a:normAutofit/>
          </a:bodyPr>
          <a:lstStyle/>
          <a:p>
            <a:r>
              <a:rPr lang="en-US" dirty="0"/>
              <a:t>What is the moral &amp;/or ethical responsibility of a government to provide healthcare for its population? </a:t>
            </a:r>
          </a:p>
          <a:p>
            <a:r>
              <a:rPr lang="en-US" dirty="0"/>
              <a:t>How are the limits determined? </a:t>
            </a:r>
          </a:p>
          <a:p>
            <a:r>
              <a:rPr lang="en-US" dirty="0"/>
              <a:t>Who gets counted as part of the population? </a:t>
            </a:r>
          </a:p>
          <a:p>
            <a:r>
              <a:rPr lang="en-US" dirty="0"/>
              <a:t>Does that change by the nature of the disease, such as an infectious vs non-infectious disease?</a:t>
            </a:r>
          </a:p>
          <a:p>
            <a:endParaRPr lang="en-US" dirty="0"/>
          </a:p>
        </p:txBody>
      </p:sp>
      <p:sp>
        <p:nvSpPr>
          <p:cNvPr id="9" name="Title 8">
            <a:extLst>
              <a:ext uri="{FF2B5EF4-FFF2-40B4-BE49-F238E27FC236}">
                <a16:creationId xmlns:a16="http://schemas.microsoft.com/office/drawing/2014/main" id="{3C70C4A7-4466-C65B-F3FD-29A860CE0A52}"/>
              </a:ext>
            </a:extLst>
          </p:cNvPr>
          <p:cNvSpPr>
            <a:spLocks noGrp="1"/>
          </p:cNvSpPr>
          <p:nvPr>
            <p:ph type="title"/>
          </p:nvPr>
        </p:nvSpPr>
        <p:spPr/>
        <p:txBody>
          <a:bodyPr/>
          <a:lstStyle/>
          <a:p>
            <a:r>
              <a:rPr lang="en-US" dirty="0"/>
              <a:t>Medical Ethics &amp; </a:t>
            </a:r>
            <a:r>
              <a:rPr lang="en-US" dirty="0" err="1"/>
              <a:t>Dilemas</a:t>
            </a:r>
            <a:endParaRPr lang="en-US" dirty="0"/>
          </a:p>
        </p:txBody>
      </p:sp>
    </p:spTree>
    <p:extLst>
      <p:ext uri="{BB962C8B-B14F-4D97-AF65-F5344CB8AC3E}">
        <p14:creationId xmlns:p14="http://schemas.microsoft.com/office/powerpoint/2010/main" val="3931714058"/>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PH PowerPoint Temp  -  Read-Only" id="{5A4DBE6E-B4F9-4B59-A3AC-C555FEBA449D}" vid="{6D4C8BD8-1206-4058-8F01-83E69EDB58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DPH PowerPoint Template</Template>
  <TotalTime>1041</TotalTime>
  <Words>9016</Words>
  <Application>Microsoft Office PowerPoint</Application>
  <PresentationFormat>Widescreen</PresentationFormat>
  <Paragraphs>561</Paragraphs>
  <Slides>79</Slides>
  <Notes>30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79</vt:i4>
      </vt:variant>
    </vt:vector>
  </HeadingPairs>
  <TitlesOfParts>
    <vt:vector size="96" baseType="lpstr">
      <vt:lpstr>ＭＳ Ｐゴシック</vt:lpstr>
      <vt:lpstr>Aptos</vt:lpstr>
      <vt:lpstr>Aptos Display</vt:lpstr>
      <vt:lpstr>Arial</vt:lpstr>
      <vt:lpstr>Cambria</vt:lpstr>
      <vt:lpstr>Courier New</vt:lpstr>
      <vt:lpstr>Google Sans</vt:lpstr>
      <vt:lpstr>Lora</vt:lpstr>
      <vt:lpstr>myriad-pro</vt:lpstr>
      <vt:lpstr>Proxima Nova</vt:lpstr>
      <vt:lpstr>Proxima Nova Light</vt:lpstr>
      <vt:lpstr>Proxima Nova Medium</vt:lpstr>
      <vt:lpstr>Proxima Nova Semibold</vt:lpstr>
      <vt:lpstr>Source Sans 3</vt:lpstr>
      <vt:lpstr>Tahoma</vt:lpstr>
      <vt:lpstr>Wingdings</vt:lpstr>
      <vt:lpstr>Office Theme</vt:lpstr>
      <vt:lpstr>Ethical Access to care in TB</vt:lpstr>
      <vt:lpstr>Objectives</vt:lpstr>
      <vt:lpstr>Disclosures</vt:lpstr>
      <vt:lpstr>PowerPoint Presentation</vt:lpstr>
      <vt:lpstr>    Ethics              and          Morals</vt:lpstr>
      <vt:lpstr>ETHICS AND MORALS</vt:lpstr>
      <vt:lpstr>Medical Ethics</vt:lpstr>
      <vt:lpstr>PowerPoint Presentation</vt:lpstr>
      <vt:lpstr>Medical Ethics &amp; Dilemas</vt:lpstr>
      <vt:lpstr>AMA Principles of Medical Ethics</vt:lpstr>
      <vt:lpstr>American Nurses Association (ANA):  2025 Code of Ethics (Provisions 1-5) </vt:lpstr>
      <vt:lpstr>American Nurses Association (ANA):  2025 Code of Ethics (Provisions 6-9) </vt:lpstr>
      <vt:lpstr>ANA 2025 Code of Ethics: more about the 3 parts of Provision 9 </vt:lpstr>
      <vt:lpstr>ANA 2025 Code of Ethics: more about the 3 parts of Provision 9 </vt:lpstr>
      <vt:lpstr>ANA 2025 Code of Ethics: more about the 3 parts of Provision 9 </vt:lpstr>
      <vt:lpstr>ANA 2025 Code of Ethics: more about the 3 parts of Provision 9 </vt:lpstr>
      <vt:lpstr>ANA 2025 Code of Ethics: Provision 10 </vt:lpstr>
      <vt:lpstr>ANA 2025 Code of Ethics: more about parts of Provision 10 </vt:lpstr>
      <vt:lpstr>ANA 2025 Code of Ethics: more about parts of Provision 10 </vt:lpstr>
      <vt:lpstr>PowerPoint Presentation</vt:lpstr>
      <vt:lpstr>The Burden of TB in the US &amp; Globally </vt:lpstr>
      <vt:lpstr>PowerPoint Presentation</vt:lpstr>
      <vt:lpstr>Social Justice</vt:lpstr>
      <vt:lpstr>SOCIAL JUSTICE</vt:lpstr>
      <vt:lpstr>Role of Social Justice in Public Health</vt:lpstr>
      <vt:lpstr>Role of Social Justice in Public Health</vt:lpstr>
      <vt:lpstr>Role of Social Justice in Public Health</vt:lpstr>
      <vt:lpstr>Role of Social Justice in Public Health</vt:lpstr>
      <vt:lpstr>Role of Social Justice in Public Health</vt:lpstr>
      <vt:lpstr>TB STIGMA</vt:lpstr>
      <vt:lpstr>STIGMA</vt:lpstr>
      <vt:lpstr>STIGMA and TB Care</vt:lpstr>
      <vt:lpstr>Ways STIGMA affect TB Care</vt:lpstr>
      <vt:lpstr>PowerPoint Presentation</vt:lpstr>
      <vt:lpstr>ISOLATION</vt:lpstr>
      <vt:lpstr>Financial Aspects of TB Disease</vt:lpstr>
      <vt:lpstr>PowerPoint Presentation</vt:lpstr>
      <vt:lpstr>Financial Aspects of TB Disease</vt:lpstr>
      <vt:lpstr>Financial Issues &amp; / or Stigma</vt:lpstr>
      <vt:lpstr>Financial Aspects of TB Disease</vt:lpstr>
      <vt:lpstr>Financial Aspects of TB Disease</vt:lpstr>
      <vt:lpstr>Financial Aspects of TB Disease</vt:lpstr>
      <vt:lpstr>Easing the Financial Burden: Effective Approaches</vt:lpstr>
      <vt:lpstr>Easing the Financial Burden: Effective Approaches</vt:lpstr>
      <vt:lpstr>Funding TB Care </vt:lpstr>
      <vt:lpstr>$Money $Money$ Money$</vt:lpstr>
      <vt:lpstr>$Money $Money$ Money$</vt:lpstr>
      <vt:lpstr>  Why to Invest In Missed TB Patients  </vt:lpstr>
      <vt:lpstr>Why Are TB Patients Missed </vt:lpstr>
      <vt:lpstr>Other Needs to Address</vt:lpstr>
      <vt:lpstr>TB in the Global Context</vt:lpstr>
      <vt:lpstr>END TB Strategy</vt:lpstr>
      <vt:lpstr>END TB Strategy</vt:lpstr>
      <vt:lpstr>END TB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Risks and Benefits in TB Diagnosis  </vt:lpstr>
      <vt:lpstr>Latent TB Infection</vt:lpstr>
      <vt:lpstr>Latent TB Infection</vt:lpstr>
      <vt:lpstr>Distribution of Health Care Resources</vt:lpstr>
      <vt:lpstr>SUMMARY: Social Justice</vt:lpstr>
      <vt:lpstr>Summary: Access to Care</vt:lpstr>
      <vt:lpstr>Summary: Access to Care (Diagnostics) </vt:lpstr>
      <vt:lpstr>SUMMARY: Access to Care (Treatment) </vt:lpstr>
      <vt:lpstr>TB diagnosis in the Absence of Treatment</vt:lpstr>
      <vt:lpstr>SUMMARY: Other Considerations</vt:lpstr>
      <vt:lpstr>THANK YOU</vt:lpstr>
      <vt:lpstr>LINKS/RESOURCES AND SOURCES/CITATIONS</vt:lpstr>
      <vt:lpstr>LINKS/RESOURCES AND SOURCES/CITATIONS</vt:lpstr>
      <vt:lpstr>LINKS/RESOURCES AND SOURCES/CITATIONS</vt:lpstr>
      <vt:lpstr>LINKS/RESOURCES AND SOURCES/CITATIONS</vt:lpstr>
    </vt:vector>
  </TitlesOfParts>
  <Company>City Of El Paso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Hector I. Ocaranza, M.D.</dc:creator>
  <cp:lastModifiedBy>Wayne, Alysia</cp:lastModifiedBy>
  <cp:revision>2</cp:revision>
  <dcterms:created xsi:type="dcterms:W3CDTF">2025-09-14T17:54:39Z</dcterms:created>
  <dcterms:modified xsi:type="dcterms:W3CDTF">2025-09-23T14:33:45Z</dcterms:modified>
</cp:coreProperties>
</file>