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0"/>
  </p:notesMasterIdLst>
  <p:sldIdLst>
    <p:sldId id="257" r:id="rId2"/>
    <p:sldId id="259" r:id="rId3"/>
    <p:sldId id="260" r:id="rId4"/>
    <p:sldId id="270" r:id="rId5"/>
    <p:sldId id="262" r:id="rId6"/>
    <p:sldId id="277" r:id="rId7"/>
    <p:sldId id="272" r:id="rId8"/>
    <p:sldId id="269" r:id="rId9"/>
    <p:sldId id="273" r:id="rId10"/>
    <p:sldId id="276" r:id="rId11"/>
    <p:sldId id="275" r:id="rId12"/>
    <p:sldId id="274" r:id="rId13"/>
    <p:sldId id="278" r:id="rId14"/>
    <p:sldId id="271" r:id="rId15"/>
    <p:sldId id="279" r:id="rId16"/>
    <p:sldId id="280" r:id="rId17"/>
    <p:sldId id="281" r:id="rId18"/>
    <p:sldId id="25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29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E0056A-72F5-E2A7-797B-14C746D4A9C9}" v="350" dt="2025-09-17T22:04:03.7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52"/>
    <p:restoredTop sz="94694"/>
  </p:normalViewPr>
  <p:slideViewPr>
    <p:cSldViewPr snapToGrid="0">
      <p:cViewPr varScale="1">
        <p:scale>
          <a:sx n="98" d="100"/>
          <a:sy n="98" d="100"/>
        </p:scale>
        <p:origin x="82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E5D97C-276A-AE44-997F-8F6B73947A13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B501FE-6A41-6947-8867-98CC2971D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39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501FE-6A41-6947-8867-98CC2971DC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704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501FE-6A41-6947-8867-98CC2971DC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36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85B799A0-8831-2292-152A-8AF58DED69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00F978-FFC8-9840-555D-0EA4D7D692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37111" y="3429000"/>
            <a:ext cx="8372061" cy="1732032"/>
          </a:xfrm>
          <a:prstGeom prst="rect">
            <a:avLst/>
          </a:prstGeom>
        </p:spPr>
        <p:txBody>
          <a:bodyPr anchor="b"/>
          <a:lstStyle>
            <a:lvl1pPr algn="ctr">
              <a:defRPr sz="6000" b="1" i="0">
                <a:solidFill>
                  <a:schemeClr val="bg1"/>
                </a:solidFill>
                <a:latin typeface="Proxima Nova Semibold" panose="02000506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95AC66-B842-D42D-235B-6E47E0CD64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37112" y="5297557"/>
            <a:ext cx="8372061" cy="664300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Proxima Nova Light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EED87-A794-DE3A-F25B-956BC510A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05A37-A698-CD49-80CE-57ED510EA36D}" type="datetime1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60A8F2-3769-15F8-E9EB-165EBAD6B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72BC8-9FEB-0EDF-3430-9C2B9C258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24B46-88B0-F54F-971F-2168E11F1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95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&#10;&#10;Description automatically generated with medium confidence">
            <a:extLst>
              <a:ext uri="{FF2B5EF4-FFF2-40B4-BE49-F238E27FC236}">
                <a16:creationId xmlns:a16="http://schemas.microsoft.com/office/drawing/2014/main" id="{FA832214-2808-E330-CF5E-8C36FA082D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4BC801-0D57-946B-28E1-7D8691EEE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C2956"/>
                </a:solidFill>
                <a:latin typeface="Proxima Nova Medium" panose="02000506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00D40-4DD1-71A2-D8C2-AD323D3BD1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solidFill>
                  <a:srgbClr val="1C2956"/>
                </a:solidFill>
                <a:latin typeface="Proxima Nova" panose="02000506030000020004" pitchFamily="2" charset="0"/>
              </a:defRPr>
            </a:lvl1pPr>
            <a:lvl2pPr>
              <a:defRPr b="0" i="0">
                <a:solidFill>
                  <a:srgbClr val="1C2956"/>
                </a:solidFill>
                <a:latin typeface="Proxima Nova" panose="02000506030000020004" pitchFamily="2" charset="0"/>
              </a:defRPr>
            </a:lvl2pPr>
            <a:lvl3pPr>
              <a:defRPr b="0" i="0">
                <a:solidFill>
                  <a:srgbClr val="1C2956"/>
                </a:solidFill>
                <a:latin typeface="Proxima Nova" panose="02000506030000020004" pitchFamily="2" charset="0"/>
              </a:defRPr>
            </a:lvl3pPr>
            <a:lvl4pPr>
              <a:defRPr b="0" i="0">
                <a:solidFill>
                  <a:srgbClr val="1C2956"/>
                </a:solidFill>
                <a:latin typeface="Proxima Nova" panose="02000506030000020004" pitchFamily="2" charset="0"/>
              </a:defRPr>
            </a:lvl4pPr>
            <a:lvl5pPr>
              <a:defRPr b="0" i="0">
                <a:solidFill>
                  <a:srgbClr val="1C2956"/>
                </a:solidFill>
                <a:latin typeface="Proxima Nova" panose="0200050603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817289-AA84-2C2A-5FA1-375B5475B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solidFill>
                  <a:srgbClr val="1C2956"/>
                </a:solidFill>
                <a:latin typeface="Proxima Nova" panose="02000506030000020004" pitchFamily="2" charset="0"/>
              </a:defRPr>
            </a:lvl1pPr>
            <a:lvl2pPr>
              <a:defRPr b="0" i="0">
                <a:solidFill>
                  <a:srgbClr val="1C2956"/>
                </a:solidFill>
                <a:latin typeface="Proxima Nova" panose="02000506030000020004" pitchFamily="2" charset="0"/>
              </a:defRPr>
            </a:lvl2pPr>
            <a:lvl3pPr>
              <a:defRPr b="0" i="0">
                <a:solidFill>
                  <a:srgbClr val="1C2956"/>
                </a:solidFill>
                <a:latin typeface="Proxima Nova" panose="02000506030000020004" pitchFamily="2" charset="0"/>
              </a:defRPr>
            </a:lvl3pPr>
            <a:lvl4pPr>
              <a:defRPr b="0" i="0">
                <a:solidFill>
                  <a:srgbClr val="1C2956"/>
                </a:solidFill>
                <a:latin typeface="Proxima Nova" panose="02000506030000020004" pitchFamily="2" charset="0"/>
              </a:defRPr>
            </a:lvl4pPr>
            <a:lvl5pPr>
              <a:defRPr b="0" i="0">
                <a:solidFill>
                  <a:srgbClr val="1C2956"/>
                </a:solidFill>
                <a:latin typeface="Proxima Nova" panose="0200050603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DA6E04-82A8-A024-BBEF-5EC58386C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C1A85-A486-E648-8C13-2889C7DA454D}" type="datetime1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7332DD-3F48-3C21-3DD3-F7A3508F5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43E0E8-AE8D-987E-F6BA-5F4646107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Proxima Nova" panose="02000506030000020004" pitchFamily="2" charset="0"/>
              </a:defRPr>
            </a:lvl1pPr>
          </a:lstStyle>
          <a:p>
            <a:fld id="{93424B46-88B0-F54F-971F-2168E11F14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776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EF7EB-4964-14EE-EBD4-C8845F624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ABE00-7A21-43A3-8388-59DBFD7BF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58F628-8B07-20E2-8BC9-2E4B4D851D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FCCF77-DAB0-9EB3-3DA2-FFC8BDC0FB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F9B906-97E0-C9A6-DB90-7DEA20037B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9A229B-A8DA-657B-FA7A-A161BB51F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2ACF-0DAE-A545-A10A-93B842630FBB}" type="datetime1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E0E7AF-4012-9528-8EE1-E84E13DD1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F3C066-C533-C3FB-2139-CD7D53E21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24B46-88B0-F54F-971F-2168E11F1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7469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F2E2E9-52CC-F8E7-1C9C-1EADB999D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0CB44-FA8C-8D40-B2F7-F362533D48D3}" type="datetime1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7B927E-CE3C-4D07-DF11-DCBFE69C4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B129AB-BA60-D828-8052-309871FA7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24B46-88B0-F54F-971F-2168E11F1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3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0F978-FFC8-9840-555D-0EA4D7D692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95AC66-B842-D42D-235B-6E47E0CD64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EED87-A794-DE3A-F25B-956BC510A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116D9-B18B-8D4F-884F-97E005292F8B}" type="datetime1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60A8F2-3769-15F8-E9EB-165EBAD6B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72BC8-9FEB-0EDF-3430-9C2B9C258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24B46-88B0-F54F-971F-2168E11F1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7228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58E8D-39AE-DADA-49A4-064AFE97B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B9DA6C-D3C8-E8D3-90E2-34F46CAF61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2F0A5B-F9CE-BA65-32A3-AF47F35D20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89CE0E-5AE5-52A5-EF06-0A584E387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D8A36-E65B-754F-ABA0-389B3BEECCA6}" type="datetime1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08754E-8C6C-36BE-7A1E-607BB247E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83462-2232-66C3-4E08-C7EF0793F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24B46-88B0-F54F-971F-2168E11F1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5043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61401-20B5-44B5-FC8A-2429E8DB7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155E5-6006-2E2A-C096-3DD96EA31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3D04D1-39B3-1CAA-AF1E-9F11F4298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EC77C-1AB5-FC4B-B4EE-37B2299FCDAA}" type="datetime1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43946-453E-1E7E-0A4F-90C832EA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6E875-EE53-8E70-327E-82B1231E7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24B46-88B0-F54F-971F-2168E11F1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876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C6E87E-B4B5-F39A-6545-790A334D8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DAECC5-DC80-5CCB-0DCA-05CA90151F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576D1-4EE9-5739-01C3-207B22FC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FD81E-CDA4-EF4F-83C7-629ADC6FBC3F}" type="datetime1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3A2E7-0D2B-EAF3-1892-ABDFF66B9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9C7C4-ECD6-06CA-70A4-F89E606A0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24B46-88B0-F54F-971F-2168E11F1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491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CFD67521-2340-A82C-AFA7-7453859FF3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00F978-FFC8-9840-555D-0EA4D7D692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37111" y="3429000"/>
            <a:ext cx="8372061" cy="1732032"/>
          </a:xfrm>
          <a:prstGeom prst="rect">
            <a:avLst/>
          </a:prstGeom>
        </p:spPr>
        <p:txBody>
          <a:bodyPr anchor="b"/>
          <a:lstStyle>
            <a:lvl1pPr algn="ctr">
              <a:defRPr sz="6000" b="1" i="0">
                <a:solidFill>
                  <a:schemeClr val="bg1"/>
                </a:solidFill>
                <a:latin typeface="Proxima Nova Semibold" panose="02000506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95AC66-B842-D42D-235B-6E47E0CD64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37112" y="5297557"/>
            <a:ext cx="8372061" cy="664300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Proxima Nova Light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EED87-A794-DE3A-F25B-956BC510A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0A2FE-C2D9-2141-9816-CE0618205EE5}" type="datetime1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60A8F2-3769-15F8-E9EB-165EBAD6B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72BC8-9FEB-0EDF-3430-9C2B9C258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24B46-88B0-F54F-971F-2168E11F1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089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1456861-CE04-CD6A-B485-81EA62FDE7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1C0770-4A26-B651-45E8-189C6BFEA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002060"/>
                </a:solidFill>
                <a:latin typeface="Proxima Nova Medium" panose="02000506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1E7041-B837-1436-221B-1464D633F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0A53-6F5C-D041-B802-F04AA9488367}" type="datetime1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8A0093-A8DD-3492-9EC2-69B59EC45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220EA6-A72D-44D6-11F8-92CB839B5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Proxima Nova" panose="02000506030000020004" pitchFamily="2" charset="0"/>
              </a:defRPr>
            </a:lvl1pPr>
          </a:lstStyle>
          <a:p>
            <a:fld id="{93424B46-88B0-F54F-971F-2168E11F14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78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 with medium confidence">
            <a:extLst>
              <a:ext uri="{FF2B5EF4-FFF2-40B4-BE49-F238E27FC236}">
                <a16:creationId xmlns:a16="http://schemas.microsoft.com/office/drawing/2014/main" id="{03E25DBB-0443-DAF6-0215-C3FB08CD68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1C0770-4A26-B651-45E8-189C6BFEA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002060"/>
                </a:solidFill>
                <a:latin typeface="Proxima Nova Medium" panose="02000506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1E7041-B837-1436-221B-1464D633F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CA52-53AC-E743-A860-570D253E3268}" type="datetime1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8A0093-A8DD-3492-9EC2-69B59EC45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220EA6-A72D-44D6-11F8-92CB839B5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Proxima Nova" panose="02000506030000020004" pitchFamily="2" charset="0"/>
              </a:defRPr>
            </a:lvl1pPr>
          </a:lstStyle>
          <a:p>
            <a:fld id="{93424B46-88B0-F54F-971F-2168E11F14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84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87A0A5C6-6073-30E6-4B8D-5CD3D36227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1C0770-4A26-B651-45E8-189C6BFEA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6322" y="365125"/>
            <a:ext cx="7487478" cy="1483553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Proxima Nova Medium" panose="02000506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1E7041-B837-1436-221B-1464D633F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916D0-9943-AF43-866E-35930993D598}" type="datetime1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8A0093-A8DD-3492-9EC2-69B59EC45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220EA6-A72D-44D6-11F8-92CB839B5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fld id="{93424B46-88B0-F54F-971F-2168E11F14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20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CEB166D1-ACA2-9FBF-72C2-AE507753BC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1C0770-4A26-B651-45E8-189C6BFEA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6322" y="365125"/>
            <a:ext cx="7487478" cy="1483553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Proxima Nova Medium" panose="02000506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1E7041-B837-1436-221B-1464D633F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C5798-1FB0-4C41-915F-6DDABA4A8BC6}" type="datetime1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8A0093-A8DD-3492-9EC2-69B59EC45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220EA6-A72D-44D6-11F8-92CB839B5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fld id="{93424B46-88B0-F54F-971F-2168E11F14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834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E1DEE8E6-E6B6-528A-398C-C865E8FD63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F5BBE6-2B0C-97D4-1229-EFD599DC2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682" y="457200"/>
            <a:ext cx="3682276" cy="1600200"/>
          </a:xfrm>
          <a:prstGeom prst="rect">
            <a:avLst/>
          </a:prstGeom>
        </p:spPr>
        <p:txBody>
          <a:bodyPr anchor="b"/>
          <a:lstStyle>
            <a:lvl1pPr>
              <a:defRPr sz="3200" b="1" i="0">
                <a:solidFill>
                  <a:schemeClr val="bg1"/>
                </a:solidFill>
                <a:latin typeface="Proxima Nova Semibold" panose="0200050603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3F631-122F-8768-AED9-8A632EBE8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9640" y="987425"/>
            <a:ext cx="7185748" cy="4873625"/>
          </a:xfrm>
        </p:spPr>
        <p:txBody>
          <a:bodyPr/>
          <a:lstStyle>
            <a:lvl1pPr>
              <a:defRPr sz="3200" b="0" i="0">
                <a:solidFill>
                  <a:srgbClr val="1C2956"/>
                </a:solidFill>
                <a:latin typeface="Proxima Nova" panose="02000506030000020004" pitchFamily="2" charset="0"/>
              </a:defRPr>
            </a:lvl1pPr>
            <a:lvl2pPr>
              <a:defRPr sz="2800" b="0" i="0">
                <a:solidFill>
                  <a:srgbClr val="1C2956"/>
                </a:solidFill>
                <a:latin typeface="Proxima Nova" panose="02000506030000020004" pitchFamily="2" charset="0"/>
              </a:defRPr>
            </a:lvl2pPr>
            <a:lvl3pPr>
              <a:defRPr sz="2400" b="0" i="0">
                <a:solidFill>
                  <a:srgbClr val="1C2956"/>
                </a:solidFill>
                <a:latin typeface="Proxima Nova" panose="02000506030000020004" pitchFamily="2" charset="0"/>
              </a:defRPr>
            </a:lvl3pPr>
            <a:lvl4pPr>
              <a:defRPr sz="2000" b="0" i="0">
                <a:solidFill>
                  <a:srgbClr val="1C2956"/>
                </a:solidFill>
                <a:latin typeface="Proxima Nova" panose="02000506030000020004" pitchFamily="2" charset="0"/>
              </a:defRPr>
            </a:lvl4pPr>
            <a:lvl5pPr>
              <a:defRPr sz="2000" b="0" i="0">
                <a:solidFill>
                  <a:srgbClr val="1C2956"/>
                </a:solidFill>
                <a:latin typeface="Proxima Nova" panose="02000506030000020004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4F5E08-2C9B-A62C-EAB5-703A26B889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3683" y="2166730"/>
            <a:ext cx="3682276" cy="3811588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Proxima Nova" panose="0200050603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E1F1B2-2D70-BC2B-997C-7EAA78923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4347D-A60A-A449-B73F-AC23E2F3F2DB}" type="datetime1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76F071-AF2E-10D1-7277-826B84282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C2AEB8-25F4-DDB9-AC45-427164658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Proxima Nova" panose="02000506030000020004" pitchFamily="2" charset="0"/>
              </a:defRPr>
            </a:lvl1pPr>
          </a:lstStyle>
          <a:p>
            <a:fld id="{93424B46-88B0-F54F-971F-2168E11F14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51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EB4EB75-E2DA-6F27-AF03-3FDA7720B4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F5BBE6-2B0C-97D4-1229-EFD599DC2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682" y="457200"/>
            <a:ext cx="3682276" cy="1600200"/>
          </a:xfrm>
          <a:prstGeom prst="rect">
            <a:avLst/>
          </a:prstGeom>
        </p:spPr>
        <p:txBody>
          <a:bodyPr anchor="b"/>
          <a:lstStyle>
            <a:lvl1pPr>
              <a:defRPr sz="3200" b="1" i="0">
                <a:solidFill>
                  <a:schemeClr val="bg1"/>
                </a:solidFill>
                <a:latin typeface="Proxima Nova Semibold" panose="0200050603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3F631-122F-8768-AED9-8A632EBE8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9640" y="987425"/>
            <a:ext cx="7185748" cy="4873625"/>
          </a:xfrm>
        </p:spPr>
        <p:txBody>
          <a:bodyPr/>
          <a:lstStyle>
            <a:lvl1pPr>
              <a:defRPr sz="3200" b="0" i="0">
                <a:solidFill>
                  <a:srgbClr val="1C2956"/>
                </a:solidFill>
                <a:latin typeface="Proxima Nova" panose="02000506030000020004" pitchFamily="2" charset="0"/>
              </a:defRPr>
            </a:lvl1pPr>
            <a:lvl2pPr>
              <a:defRPr sz="2800" b="0" i="0">
                <a:solidFill>
                  <a:srgbClr val="1C2956"/>
                </a:solidFill>
                <a:latin typeface="Proxima Nova" panose="02000506030000020004" pitchFamily="2" charset="0"/>
              </a:defRPr>
            </a:lvl2pPr>
            <a:lvl3pPr>
              <a:defRPr sz="2400" b="0" i="0">
                <a:solidFill>
                  <a:srgbClr val="1C2956"/>
                </a:solidFill>
                <a:latin typeface="Proxima Nova" panose="02000506030000020004" pitchFamily="2" charset="0"/>
              </a:defRPr>
            </a:lvl3pPr>
            <a:lvl4pPr>
              <a:defRPr sz="2000" b="0" i="0">
                <a:solidFill>
                  <a:srgbClr val="1C2956"/>
                </a:solidFill>
                <a:latin typeface="Proxima Nova" panose="02000506030000020004" pitchFamily="2" charset="0"/>
              </a:defRPr>
            </a:lvl4pPr>
            <a:lvl5pPr>
              <a:defRPr sz="2000" b="0" i="0">
                <a:solidFill>
                  <a:srgbClr val="1C2956"/>
                </a:solidFill>
                <a:latin typeface="Proxima Nova" panose="02000506030000020004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4F5E08-2C9B-A62C-EAB5-703A26B889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3683" y="2166730"/>
            <a:ext cx="3682276" cy="3811588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Proxima Nova" panose="0200050603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E1F1B2-2D70-BC2B-997C-7EAA78923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DCC6F-7AEA-9246-85F6-D26FE4C1AB20}" type="datetime1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76F071-AF2E-10D1-7277-826B84282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C2AEB8-25F4-DDB9-AC45-427164658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Proxima Nova" panose="02000506030000020004" pitchFamily="2" charset="0"/>
              </a:defRPr>
            </a:lvl1pPr>
          </a:lstStyle>
          <a:p>
            <a:fld id="{93424B46-88B0-F54F-971F-2168E11F14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390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A6E7A87-FEBE-D5F3-1C6C-D4F2CA6C1E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4BC801-0D57-946B-28E1-7D8691EEE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C2956"/>
                </a:solidFill>
                <a:latin typeface="Proxima Nova Medium" panose="02000506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00D40-4DD1-71A2-D8C2-AD323D3BD1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solidFill>
                  <a:srgbClr val="1C2956"/>
                </a:solidFill>
                <a:latin typeface="Proxima Nova" panose="02000506030000020004" pitchFamily="2" charset="0"/>
              </a:defRPr>
            </a:lvl1pPr>
            <a:lvl2pPr>
              <a:defRPr b="0" i="0">
                <a:solidFill>
                  <a:srgbClr val="1C2956"/>
                </a:solidFill>
                <a:latin typeface="Proxima Nova" panose="02000506030000020004" pitchFamily="2" charset="0"/>
              </a:defRPr>
            </a:lvl2pPr>
            <a:lvl3pPr>
              <a:defRPr b="0" i="0">
                <a:solidFill>
                  <a:srgbClr val="1C2956"/>
                </a:solidFill>
                <a:latin typeface="Proxima Nova" panose="02000506030000020004" pitchFamily="2" charset="0"/>
              </a:defRPr>
            </a:lvl3pPr>
            <a:lvl4pPr>
              <a:defRPr b="0" i="0">
                <a:solidFill>
                  <a:srgbClr val="1C2956"/>
                </a:solidFill>
                <a:latin typeface="Proxima Nova" panose="02000506030000020004" pitchFamily="2" charset="0"/>
              </a:defRPr>
            </a:lvl4pPr>
            <a:lvl5pPr>
              <a:defRPr b="0" i="0">
                <a:solidFill>
                  <a:srgbClr val="1C2956"/>
                </a:solidFill>
                <a:latin typeface="Proxima Nova" panose="0200050603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817289-AA84-2C2A-5FA1-375B5475B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solidFill>
                  <a:srgbClr val="1C2956"/>
                </a:solidFill>
                <a:latin typeface="Proxima Nova" panose="02000506030000020004" pitchFamily="2" charset="0"/>
              </a:defRPr>
            </a:lvl1pPr>
            <a:lvl2pPr>
              <a:defRPr b="0" i="0">
                <a:solidFill>
                  <a:srgbClr val="1C2956"/>
                </a:solidFill>
                <a:latin typeface="Proxima Nova" panose="02000506030000020004" pitchFamily="2" charset="0"/>
              </a:defRPr>
            </a:lvl2pPr>
            <a:lvl3pPr>
              <a:defRPr b="0" i="0">
                <a:solidFill>
                  <a:srgbClr val="1C2956"/>
                </a:solidFill>
                <a:latin typeface="Proxima Nova" panose="02000506030000020004" pitchFamily="2" charset="0"/>
              </a:defRPr>
            </a:lvl3pPr>
            <a:lvl4pPr>
              <a:defRPr b="0" i="0">
                <a:solidFill>
                  <a:srgbClr val="1C2956"/>
                </a:solidFill>
                <a:latin typeface="Proxima Nova" panose="02000506030000020004" pitchFamily="2" charset="0"/>
              </a:defRPr>
            </a:lvl4pPr>
            <a:lvl5pPr>
              <a:defRPr b="0" i="0">
                <a:solidFill>
                  <a:srgbClr val="1C2956"/>
                </a:solidFill>
                <a:latin typeface="Proxima Nova" panose="0200050603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DA6E04-82A8-A024-BBEF-5EC58386C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1B725-F468-9D48-BF06-6743EB789292}" type="datetime1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7332DD-3F48-3C21-3DD3-F7A3508F5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43E0E8-AE8D-987E-F6BA-5F4646107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Proxima Nova" panose="02000506030000020004" pitchFamily="2" charset="0"/>
              </a:defRPr>
            </a:lvl1pPr>
          </a:lstStyle>
          <a:p>
            <a:fld id="{93424B46-88B0-F54F-971F-2168E11F14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88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470E93-F3D4-6258-2A30-3F58FAF7E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0BCA3-A6E8-6562-7DD1-94AE6A316F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FE0CDA-B163-2049-BFD9-47B623346702}" type="datetime1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A70CEE-175F-CCCB-B0A9-4E67C8F64E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DB94B-B554-252A-1134-0201CED76A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424B46-88B0-F54F-971F-2168E11F14B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3ED4F294-2207-ACE5-26F3-C1F1E44DC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7709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4" r:id="rId3"/>
    <p:sldLayoutId id="2147483662" r:id="rId4"/>
    <p:sldLayoutId id="2147483664" r:id="rId5"/>
    <p:sldLayoutId id="2147483665" r:id="rId6"/>
    <p:sldLayoutId id="2147483656" r:id="rId7"/>
    <p:sldLayoutId id="2147483663" r:id="rId8"/>
    <p:sldLayoutId id="2147483652" r:id="rId9"/>
    <p:sldLayoutId id="2147483666" r:id="rId10"/>
    <p:sldLayoutId id="2147483653" r:id="rId11"/>
    <p:sldLayoutId id="2147483655" r:id="rId12"/>
    <p:sldLayoutId id="2147483649" r:id="rId13"/>
    <p:sldLayoutId id="2147483657" r:id="rId14"/>
    <p:sldLayoutId id="2147483658" r:id="rId15"/>
    <p:sldLayoutId id="2147483659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39669-D977-6EBF-BA07-001BA9BC5C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6639" y="1753386"/>
            <a:ext cx="9422534" cy="3407646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Montserrat" panose="00000500000000000000" pitchFamily="2" charset="0"/>
                <a:cs typeface="Calibri Light"/>
              </a:rPr>
              <a:t>Partnering with Public Health</a:t>
            </a:r>
            <a:br>
              <a:rPr lang="en-US" sz="4400" b="1" dirty="0">
                <a:solidFill>
                  <a:schemeClr val="bg1"/>
                </a:solidFill>
                <a:latin typeface="Montserrat" panose="00000500000000000000" pitchFamily="2" charset="0"/>
                <a:cs typeface="Calibri Light"/>
              </a:rPr>
            </a:br>
            <a:r>
              <a:rPr lang="en-US" sz="4400" b="1" dirty="0">
                <a:solidFill>
                  <a:schemeClr val="bg1"/>
                </a:solidFill>
                <a:latin typeface="Montserrat" panose="00000500000000000000" pitchFamily="2" charset="0"/>
                <a:cs typeface="Calibri Light"/>
              </a:rPr>
              <a:t>	</a:t>
            </a:r>
            <a:r>
              <a:rPr lang="en-US" sz="3600" b="1" dirty="0">
                <a:solidFill>
                  <a:schemeClr val="bg1"/>
                </a:solidFill>
                <a:latin typeface="Montserrat" panose="00000500000000000000" pitchFamily="2" charset="0"/>
                <a:cs typeface="Calibri Light"/>
              </a:rPr>
              <a:t>Building Stronger Connections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1357E2-267B-09CF-A251-3DD7998348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37112" y="5325837"/>
            <a:ext cx="8372061" cy="664300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algn="r"/>
            <a:r>
              <a:rPr lang="en-US" dirty="0">
                <a:latin typeface="Proxima Nova Light"/>
              </a:rPr>
              <a:t>Raul Alvarez, BSN, RN</a:t>
            </a:r>
          </a:p>
          <a:p>
            <a:pPr algn="r"/>
            <a:r>
              <a:rPr lang="en-US" dirty="0"/>
              <a:t>Ersi Bucaria, BSN, RN</a:t>
            </a:r>
          </a:p>
        </p:txBody>
      </p:sp>
    </p:spTree>
    <p:extLst>
      <p:ext uri="{BB962C8B-B14F-4D97-AF65-F5344CB8AC3E}">
        <p14:creationId xmlns:p14="http://schemas.microsoft.com/office/powerpoint/2010/main" val="3688569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A9640-BD58-299A-2A10-F247197E67CD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070C0"/>
            </a:solidFill>
          </a:ln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Treatment and Medication Adherence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F887AD-A878-F1E7-574B-0F639BC56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24B46-88B0-F54F-971F-2168E11F14B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6561E1-8156-29F2-DC84-4B158B463FC9}"/>
              </a:ext>
            </a:extLst>
          </p:cNvPr>
          <p:cNvSpPr txBox="1"/>
          <p:nvPr/>
        </p:nvSpPr>
        <p:spPr>
          <a:xfrm>
            <a:off x="1003170" y="2253804"/>
            <a:ext cx="10350630" cy="39703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dirty="0"/>
              <a:t>*A patient diagnosed with TB disease needs medical management.</a:t>
            </a:r>
          </a:p>
          <a:p>
            <a:pPr marL="342900" lvl="1">
              <a:buFont typeface="Arial" panose="020B0604020202020204" pitchFamily="34" charset="0"/>
              <a:buChar char="•"/>
            </a:pPr>
            <a:r>
              <a:rPr lang="en-US" sz="2000" dirty="0"/>
              <a:t>Health Dept staff can manage the patient’s course of treatment in tandem with the referring provider.</a:t>
            </a:r>
          </a:p>
          <a:p>
            <a:pPr marL="342900" lvl="1">
              <a:buFont typeface="Arial" panose="020B0604020202020204" pitchFamily="34" charset="0"/>
              <a:buChar char="•"/>
            </a:pPr>
            <a:r>
              <a:rPr lang="en-US" sz="2000" dirty="0"/>
              <a:t>The PCP remains the medical home.</a:t>
            </a:r>
          </a:p>
          <a:p>
            <a:pPr marL="342900" lvl="1">
              <a:buFont typeface="Arial" panose="020B0604020202020204" pitchFamily="34" charset="0"/>
              <a:buChar char="•"/>
            </a:pPr>
            <a:r>
              <a:rPr lang="en-US" sz="2000" dirty="0"/>
              <a:t>The PCP will still manage other chronic conditions.</a:t>
            </a:r>
          </a:p>
          <a:p>
            <a:pPr marL="342900" lvl="1">
              <a:buFont typeface="Arial" panose="020B0604020202020204" pitchFamily="34" charset="0"/>
              <a:buChar char="•"/>
            </a:pPr>
            <a:r>
              <a:rPr lang="en-US" sz="2000" dirty="0"/>
              <a:t>Patient education on importance of adherence to TB treatment</a:t>
            </a:r>
          </a:p>
          <a:p>
            <a:pPr marL="342900" lvl="1"/>
            <a:endParaRPr lang="en-US" sz="2000" dirty="0"/>
          </a:p>
          <a:p>
            <a:r>
              <a:rPr lang="en-US" sz="2000" dirty="0"/>
              <a:t>*Patients may be mobile.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Health Dept staff can refer patients who move to the receiving jurisdiction to complete treatment.</a:t>
            </a:r>
          </a:p>
          <a:p>
            <a:pPr marL="0" lvl="2" indent="0">
              <a:buNone/>
            </a:pPr>
            <a:r>
              <a:rPr lang="en-US" sz="2000" dirty="0"/>
              <a:t>	*</a:t>
            </a:r>
            <a:r>
              <a:rPr lang="en-US" sz="2000" i="0" dirty="0"/>
              <a:t>Interjurisdictional Transfer Notification Form (IJN)</a:t>
            </a:r>
          </a:p>
          <a:p>
            <a:pPr marL="0" lvl="2" indent="0">
              <a:buNone/>
            </a:pPr>
            <a:r>
              <a:rPr lang="en-US" sz="2000" i="0" dirty="0"/>
              <a:t>	*National TB Coalition of America – State, Big City and Territory TB Program Contacts</a:t>
            </a:r>
            <a:endParaRPr lang="en-US" sz="2000" dirty="0"/>
          </a:p>
          <a:p>
            <a:pPr marL="0" lvl="1" indent="0">
              <a:buNone/>
            </a:pPr>
            <a:r>
              <a:rPr lang="en-US" sz="1200" dirty="0"/>
              <a:t>					     			</a:t>
            </a:r>
          </a:p>
        </p:txBody>
      </p:sp>
    </p:spTree>
    <p:extLst>
      <p:ext uri="{BB962C8B-B14F-4D97-AF65-F5344CB8AC3E}">
        <p14:creationId xmlns:p14="http://schemas.microsoft.com/office/powerpoint/2010/main" val="2939168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66D80-DEAF-E07F-4948-412A8D616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  <a:ln w="28575">
            <a:solidFill>
              <a:schemeClr val="accent2"/>
            </a:solidFill>
          </a:ln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Montserrat"/>
                <a:ea typeface="Segoe UI Black"/>
                <a:cs typeface="Posterama"/>
              </a:rPr>
              <a:t>Contact Investigations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043E9-8554-C4F4-BE87-D7B11A72C3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2487" y="1825625"/>
            <a:ext cx="7579150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457200" lvl="1" indent="0">
              <a:buNone/>
            </a:pPr>
            <a:r>
              <a:rPr lang="en-US" sz="2000" b="1" dirty="0">
                <a:solidFill>
                  <a:schemeClr val="tx1"/>
                </a:solidFill>
              </a:rPr>
              <a:t>Contact Investigations (CI) </a:t>
            </a:r>
            <a:r>
              <a:rPr lang="en-US" sz="2000" dirty="0">
                <a:solidFill>
                  <a:schemeClr val="tx1"/>
                </a:solidFill>
              </a:rPr>
              <a:t>are an essential part of TB elimination programs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CI’s help limit spread of TB.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Patients have contacts who may have been exposed to or have    been infected with TB.</a:t>
            </a:r>
          </a:p>
          <a:p>
            <a:pPr marL="457200" lvl="1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114300" lvl="1" indent="0">
              <a:buNone/>
            </a:pPr>
            <a:r>
              <a:rPr lang="en-US" sz="2000" dirty="0">
                <a:solidFill>
                  <a:schemeClr val="tx1"/>
                </a:solidFill>
                <a:latin typeface="Proxima Nova"/>
              </a:rPr>
              <a:t>*Health Dept staff will:</a:t>
            </a:r>
          </a:p>
          <a:p>
            <a:pPr marL="342900" lvl="2" indent="-342900"/>
            <a:r>
              <a:rPr lang="en-US" i="0" dirty="0">
                <a:solidFill>
                  <a:schemeClr val="tx1"/>
                </a:solidFill>
              </a:rPr>
              <a:t>Interview the patient</a:t>
            </a:r>
          </a:p>
          <a:p>
            <a:pPr marL="342900" lvl="2" indent="-342900"/>
            <a:r>
              <a:rPr lang="en-US" i="0" dirty="0">
                <a:solidFill>
                  <a:schemeClr val="tx1"/>
                </a:solidFill>
              </a:rPr>
              <a:t>Contact contacts to set up screening and testing</a:t>
            </a:r>
          </a:p>
          <a:p>
            <a:pPr marL="342900" lvl="2" indent="-342900"/>
            <a:r>
              <a:rPr lang="en-US" i="0" dirty="0">
                <a:solidFill>
                  <a:schemeClr val="tx1"/>
                </a:solidFill>
              </a:rPr>
              <a:t>Perform home visits to determine individuals who were exposed to TB</a:t>
            </a:r>
          </a:p>
          <a:p>
            <a:pPr marL="342900" lvl="1" indent="-342900"/>
            <a:r>
              <a:rPr lang="en-US" sz="2000" dirty="0">
                <a:solidFill>
                  <a:schemeClr val="tx1"/>
                </a:solidFill>
              </a:rPr>
              <a:t>Provide treatment for those infected with LTBI</a:t>
            </a:r>
          </a:p>
          <a:p>
            <a:pPr marL="342900" lvl="1" indent="-342900"/>
            <a:endParaRPr lang="en-US" sz="2000" dirty="0">
              <a:solidFill>
                <a:schemeClr val="tx1"/>
              </a:solidFill>
            </a:endParaRPr>
          </a:p>
          <a:p>
            <a:pPr marL="0" lvl="1" indent="0">
              <a:buNone/>
            </a:pPr>
            <a:r>
              <a:rPr lang="en-US" sz="2000" b="1" i="0" dirty="0">
                <a:solidFill>
                  <a:srgbClr val="FF0000"/>
                </a:solidFill>
                <a:effectLst/>
                <a:latin typeface="Nunito"/>
              </a:rPr>
              <a:t>The information shared with the </a:t>
            </a:r>
            <a:r>
              <a:rPr lang="en-US" sz="2000" b="1" dirty="0">
                <a:solidFill>
                  <a:srgbClr val="FF0000"/>
                </a:solidFill>
                <a:latin typeface="Nunito"/>
              </a:rPr>
              <a:t>Health Dept</a:t>
            </a:r>
            <a:r>
              <a:rPr lang="en-US" sz="2000" b="1" i="0" dirty="0">
                <a:solidFill>
                  <a:srgbClr val="FF0000"/>
                </a:solidFill>
                <a:effectLst/>
                <a:latin typeface="Nunito"/>
              </a:rPr>
              <a:t> is kept confidential.‎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3C04527-90EF-626A-1E9F-1DDC861CEA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031637" y="1913641"/>
            <a:ext cx="3685520" cy="372358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FFFE9A-B28F-DA92-1F77-54C50C313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24B46-88B0-F54F-971F-2168E11F14B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297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3B0FF-CEB7-68A5-63CF-FCA659C31C2A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070C0"/>
            </a:solidFill>
          </a:ln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Montserrat"/>
                <a:ea typeface="Segoe UI Black"/>
                <a:cs typeface="Posterama"/>
              </a:rPr>
              <a:t>Opportunities for Training and Education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1EF7EB-5DF2-B85D-BE7E-DE7A4CBB5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24B46-88B0-F54F-971F-2168E11F14B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0C7022B-7AD3-86D6-9124-10D067C07ADB}"/>
              </a:ext>
            </a:extLst>
          </p:cNvPr>
          <p:cNvSpPr txBox="1">
            <a:spLocks/>
          </p:cNvSpPr>
          <p:nvPr/>
        </p:nvSpPr>
        <p:spPr>
          <a:xfrm>
            <a:off x="733887" y="2081050"/>
            <a:ext cx="10602897" cy="35373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Physicians new to the community or hospital may not have an extensive background in TB.</a:t>
            </a:r>
          </a:p>
          <a:p>
            <a:pPr marL="0" lvl="1" indent="0">
              <a:buNone/>
            </a:pPr>
            <a:r>
              <a:rPr lang="en-US" dirty="0"/>
              <a:t>	*Health Dept staff can act as a resource to discuss the diagnostic process and 	provide information to help clarify the diagnosis.</a:t>
            </a:r>
          </a:p>
          <a:p>
            <a:pPr marL="0" lvl="1" indent="0">
              <a:buNone/>
            </a:pPr>
            <a:endParaRPr lang="en-US" dirty="0"/>
          </a:p>
          <a:p>
            <a:r>
              <a:rPr lang="en-US" dirty="0"/>
              <a:t>Community members who hear about a TB “outbreak” may become a little concerned</a:t>
            </a:r>
            <a:r>
              <a:rPr lang="en-US" sz="2400" dirty="0"/>
              <a:t>.</a:t>
            </a:r>
          </a:p>
          <a:p>
            <a:pPr marL="0" lvl="1" indent="0">
              <a:buNone/>
            </a:pPr>
            <a:r>
              <a:rPr lang="en-US" dirty="0"/>
              <a:t>	*Health Dept staff work with community members and provide presentations 		and testing to those who may have been exposed to TB.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bg1"/>
              </a:solidFill>
              <a:latin typeface="Montserrat Medium" pitchFamily="2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767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24C53-D1AB-C6BB-461B-11D0A2D27EB1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accent2"/>
            </a:solidFill>
          </a:ln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Montserrat"/>
                <a:ea typeface="Segoe UI Black"/>
                <a:cs typeface="Posterama"/>
              </a:rPr>
              <a:t>TB Training and Capacity </a:t>
            </a:r>
            <a:r>
              <a:rPr lang="en-US" b="1" dirty="0">
                <a:solidFill>
                  <a:schemeClr val="bg1"/>
                </a:solidFill>
                <a:latin typeface="Montserrat"/>
                <a:ea typeface="Segoe UI Black"/>
                <a:cs typeface="Posterama"/>
              </a:rPr>
              <a:t>Building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5876E9-B6FD-4A2D-7B66-DE3828C81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24B46-88B0-F54F-971F-2168E11F14B4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AF5362B-E165-6950-A210-6E1FE2DDC7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Education for healthcare workers</a:t>
            </a:r>
          </a:p>
          <a:p>
            <a:pPr marL="342900"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Workshops and conferences</a:t>
            </a:r>
          </a:p>
          <a:p>
            <a:pPr marL="342900"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Call WCCHD’s TB Management if you would like TB training for your staff either in person or virtually.</a:t>
            </a:r>
            <a:endParaRPr lang="en-US" dirty="0">
              <a:solidFill>
                <a:schemeClr val="bg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Montserrat Medium" pitchFamily="2" charset="0"/>
              <a:cs typeface="Calibri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3D73B72-9F74-7BE9-832A-BAAAA1230B2F}"/>
              </a:ext>
            </a:extLst>
          </p:cNvPr>
          <p:cNvSpPr txBox="1">
            <a:spLocks/>
          </p:cNvSpPr>
          <p:nvPr/>
        </p:nvSpPr>
        <p:spPr>
          <a:xfrm>
            <a:off x="733886" y="1910179"/>
            <a:ext cx="10378251" cy="39721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C2956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1C2956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1C2956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C2956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C2956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/>
            <a:r>
              <a:rPr lang="en-US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Education for healthcare workers</a:t>
            </a:r>
          </a:p>
          <a:p>
            <a:pPr marL="342900" lvl="1"/>
            <a:r>
              <a:rPr lang="en-US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Workshops and conferences</a:t>
            </a:r>
          </a:p>
          <a:p>
            <a:pPr marL="342900" lvl="1"/>
            <a:r>
              <a:rPr lang="en-US" dirty="0">
                <a:solidFill>
                  <a:schemeClr val="tx1"/>
                </a:solidFill>
                <a:latin typeface="Proxima Nova"/>
                <a:ea typeface="Aptos" panose="020B0004020202020204" pitchFamily="34" charset="0"/>
                <a:cs typeface="Times New Roman"/>
              </a:rPr>
              <a:t>Call CEPDPH TB Management if you would like TB training for your staff either in person or virtually.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dirty="0">
              <a:solidFill>
                <a:schemeClr val="bg1"/>
              </a:solidFill>
              <a:latin typeface="Montserrat Medium" pitchFamily="2" charset="0"/>
              <a:cs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8A5AAD-0839-4F31-DA2E-C307F24EE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5758" y="3152775"/>
            <a:ext cx="5829300" cy="334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507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407E6-7489-BF4B-7DB6-5273B77BC3FE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070C0"/>
            </a:solidFill>
          </a:ln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Montserrat"/>
                <a:ea typeface="Segoe UI Black"/>
                <a:cs typeface="Posterama"/>
              </a:rPr>
              <a:t>Emergency Response and Outbreak Management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07BEA3-D99E-E743-7F76-018810218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24B46-88B0-F54F-971F-2168E11F14B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164784-152E-F650-5E7E-9EA21A46021B}"/>
              </a:ext>
            </a:extLst>
          </p:cNvPr>
          <p:cNvSpPr txBox="1"/>
          <p:nvPr/>
        </p:nvSpPr>
        <p:spPr>
          <a:xfrm>
            <a:off x="838200" y="2152689"/>
            <a:ext cx="628610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  <a:buSzPct val="45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TB outbreak response</a:t>
            </a:r>
          </a:p>
          <a:p>
            <a:pPr marL="0" marR="0" lvl="0" indent="0">
              <a:spcBef>
                <a:spcPts val="0"/>
              </a:spcBef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sz="2000" dirty="0">
                <a:ea typeface="Aptos" panose="020B0004020202020204" pitchFamily="34" charset="0"/>
                <a:cs typeface="Times New Roman" panose="02020603050405020304" pitchFamily="18" charset="0"/>
              </a:rPr>
              <a:t>	*rapidly isolating suspected infectious TB 	cases</a:t>
            </a:r>
          </a:p>
          <a:p>
            <a:pPr marL="0" marR="0" lvl="0" indent="0">
              <a:spcBef>
                <a:spcPts val="0"/>
              </a:spcBef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sz="2000" dirty="0">
                <a:ea typeface="Aptos" panose="020B0004020202020204" pitchFamily="34" charset="0"/>
                <a:cs typeface="Times New Roman" panose="02020603050405020304" pitchFamily="18" charset="0"/>
              </a:rPr>
              <a:t>	*conduct thorough CI</a:t>
            </a:r>
          </a:p>
          <a:p>
            <a:pPr marL="0" marR="0" lvl="0" indent="0">
              <a:spcBef>
                <a:spcPts val="0"/>
              </a:spcBef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sz="2000" dirty="0">
                <a:ea typeface="Aptos" panose="020B0004020202020204" pitchFamily="34" charset="0"/>
                <a:cs typeface="Times New Roman" panose="02020603050405020304" pitchFamily="18" charset="0"/>
              </a:rPr>
              <a:t>	*provide immediate access to diagnostic 	testing and treatment</a:t>
            </a:r>
          </a:p>
          <a:p>
            <a:pPr marL="0" marR="0" lvl="0" indent="0">
              <a:spcBef>
                <a:spcPts val="0"/>
              </a:spcBef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sz="2000" dirty="0">
                <a:ea typeface="Aptos" panose="020B0004020202020204" pitchFamily="34" charset="0"/>
                <a:cs typeface="Times New Roman" panose="02020603050405020304" pitchFamily="18" charset="0"/>
              </a:rPr>
              <a:t>	*raise awareness about transmission 	prevention</a:t>
            </a:r>
          </a:p>
          <a:p>
            <a:pPr>
              <a:spcBef>
                <a:spcPts val="0"/>
              </a:spcBef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Coordination with </a:t>
            </a:r>
            <a:r>
              <a:rPr lang="en-US" sz="2000" dirty="0">
                <a:ea typeface="Aptos" panose="020B0004020202020204" pitchFamily="34" charset="0"/>
                <a:cs typeface="Times New Roman" panose="02020603050405020304" pitchFamily="18" charset="0"/>
              </a:rPr>
              <a:t>congregate settings i.e. </a:t>
            </a:r>
          </a:p>
          <a:p>
            <a:pPr>
              <a:spcBef>
                <a:spcPts val="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2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correctional facilities and shelters</a:t>
            </a: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6492D3-17A3-86DF-CF77-1AD4C95BF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4051" y="2198537"/>
            <a:ext cx="4229493" cy="325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185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1C5E4-B216-E533-4D34-F56E0B54264A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accent2"/>
            </a:solidFill>
          </a:ln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Montserrat"/>
                <a:ea typeface="Segoe UI Black"/>
                <a:cs typeface="Posterama"/>
              </a:rPr>
              <a:t>What the Health Dept </a:t>
            </a:r>
            <a:r>
              <a:rPr lang="en-US" b="1" u="sng" dirty="0">
                <a:solidFill>
                  <a:schemeClr val="tx1"/>
                </a:solidFill>
                <a:latin typeface="Montserrat"/>
                <a:ea typeface="Segoe UI Black"/>
                <a:cs typeface="Posterama"/>
              </a:rPr>
              <a:t>Doesn’t</a:t>
            </a:r>
            <a:r>
              <a:rPr lang="en-US" b="1" dirty="0">
                <a:solidFill>
                  <a:schemeClr val="tx1"/>
                </a:solidFill>
                <a:latin typeface="Montserrat"/>
                <a:ea typeface="Segoe UI Black"/>
                <a:cs typeface="Posterama"/>
              </a:rPr>
              <a:t> Do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6BF6B-8EB7-99B1-EEE0-EA7F5FBB6DE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Take your patient away from you.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Proxima Nova"/>
              </a:rPr>
              <a:t>Treat the patient for other medical ailments that are discovered during the course of treatment for TB.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Arbitrarily test individuals for TB infection.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Require individuals to take LTBI treatment.</a:t>
            </a:r>
          </a:p>
          <a:p>
            <a:r>
              <a:rPr lang="en-US" dirty="0">
                <a:solidFill>
                  <a:schemeClr val="tx1"/>
                </a:solidFill>
                <a:latin typeface="Proxima Nova"/>
              </a:rPr>
              <a:t>Indiscriminately lock up patients to force them to take TB treatment</a:t>
            </a:r>
            <a:r>
              <a:rPr lang="en-US" dirty="0">
                <a:solidFill>
                  <a:schemeClr val="bg1"/>
                </a:solidFill>
                <a:latin typeface="Proxima Nova"/>
              </a:rPr>
              <a:t> medications.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1615955-2173-B794-9D74-82F1D150EB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27042" y="2055043"/>
            <a:ext cx="4189429" cy="338068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344AED-D4FC-F88C-8B6A-D454AAFF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24B46-88B0-F54F-971F-2168E11F14B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47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4A28A-93CB-3B2B-22CE-FA0ECD183090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070C0"/>
            </a:solidFill>
          </a:ln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Montserrat"/>
                <a:ea typeface="Segoe UI Black"/>
                <a:cs typeface="Posterama"/>
              </a:rPr>
              <a:t>How You Can Help Us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448574-B1DF-2EB3-F947-5A11DFFEA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24B46-88B0-F54F-971F-2168E11F14B4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FC9FA8-E923-B5DC-9764-B0436F5F06CD}"/>
              </a:ext>
            </a:extLst>
          </p:cNvPr>
          <p:cNvSpPr txBox="1"/>
          <p:nvPr/>
        </p:nvSpPr>
        <p:spPr>
          <a:xfrm>
            <a:off x="593889" y="2115694"/>
            <a:ext cx="6070862" cy="372409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*Do you know your patient’s TB status?</a:t>
            </a:r>
          </a:p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If referring your patient to the Health Dept, tell them the </a:t>
            </a:r>
          </a:p>
          <a:p>
            <a:r>
              <a:rPr lang="en-US" dirty="0"/>
              <a:t>Health Dept staff will contact them.</a:t>
            </a:r>
          </a:p>
          <a:p>
            <a:pPr marL="0" lvl="1" indent="0">
              <a:buNone/>
            </a:pPr>
            <a:r>
              <a:rPr lang="en-US" dirty="0"/>
              <a:t>	*Many people think we are scammers</a:t>
            </a:r>
          </a:p>
          <a:p>
            <a:pPr marL="0" lvl="1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Explain what TB infection is, that treatment is </a:t>
            </a:r>
          </a:p>
          <a:p>
            <a:r>
              <a:rPr lang="en-US" dirty="0"/>
              <a:t>available, and reinforce why treatment is important</a:t>
            </a:r>
          </a:p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Patient treatment refusals include:</a:t>
            </a:r>
          </a:p>
          <a:p>
            <a:pPr marL="0" lvl="1" indent="0">
              <a:buNone/>
            </a:pPr>
            <a:r>
              <a:rPr lang="en-US" dirty="0"/>
              <a:t>    *“I have immunity to TB due to the BCG vaccine”</a:t>
            </a:r>
          </a:p>
          <a:p>
            <a:pPr marL="0" lvl="1" indent="0">
              <a:buNone/>
            </a:pPr>
            <a:r>
              <a:rPr lang="en-US" dirty="0"/>
              <a:t>    *“My doctor says I don’t have TB disease”</a:t>
            </a:r>
          </a:p>
          <a:p>
            <a:pPr marL="0" lvl="1" indent="0">
              <a:buNone/>
            </a:pPr>
            <a:r>
              <a:rPr lang="en-US" dirty="0"/>
              <a:t>    *“My doctor said my CXR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/>
              <a:t>was normal so I’m good”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4803C1-C9D4-2BEB-6ACE-8ACB202B5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033" y="1865451"/>
            <a:ext cx="5118755" cy="370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94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9792D-57BA-A8F5-B364-8B12607DC094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accent2"/>
            </a:solidFill>
          </a:ln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Montserrat"/>
                <a:ea typeface="Segoe UI Black"/>
                <a:cs typeface="Posterama"/>
              </a:rPr>
              <a:t>Conclusion….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81C44-FB1F-149C-0D48-91F63DD4FE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62433"/>
            <a:ext cx="5181600" cy="3431357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 dirty="0">
                <a:solidFill>
                  <a:schemeClr val="tx1"/>
                </a:solidFill>
                <a:latin typeface="Proxima Nova"/>
              </a:rPr>
              <a:t>The TB program of your local health dept is here: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To help you manage your patients diagnosed with TB or TB infection.</a:t>
            </a:r>
          </a:p>
          <a:p>
            <a:pPr marL="0" lvl="1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To act as a resource for TB related questions and problems that arise.</a:t>
            </a:r>
          </a:p>
          <a:p>
            <a:pPr marL="0" lvl="1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To build a solid foundation for public and private health </a:t>
            </a:r>
            <a:r>
              <a:rPr lang="en-US" dirty="0">
                <a:solidFill>
                  <a:schemeClr val="bg1"/>
                </a:solidFill>
              </a:rPr>
              <a:t>partnership.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8449B6-7747-0584-AF87-FE7AD6408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24B46-88B0-F54F-971F-2168E11F14B4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C06B51-843E-567B-167B-F402ABB14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362" y="2476892"/>
            <a:ext cx="4928254" cy="300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95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EE7A8-A739-5448-6954-DB094F377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290" y="685800"/>
            <a:ext cx="8941766" cy="1732032"/>
          </a:xfrm>
        </p:spPr>
        <p:txBody>
          <a:bodyPr/>
          <a:lstStyle/>
          <a:p>
            <a:r>
              <a:rPr lang="en-US" dirty="0"/>
              <a:t>Thank you!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F0A107-0D92-7CE5-93CB-4F0B696C2A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49830" y="3544478"/>
            <a:ext cx="7164371" cy="2417379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Montserrat" panose="00000500000000000000" pitchFamily="2" charset="0"/>
              </a:rPr>
              <a:t>For more information:</a:t>
            </a:r>
          </a:p>
          <a:p>
            <a:r>
              <a:rPr lang="en-US" dirty="0">
                <a:latin typeface="Montserrat" panose="00000500000000000000" pitchFamily="2" charset="0"/>
              </a:rPr>
              <a:t>City of El Paso Health Department  </a:t>
            </a:r>
          </a:p>
          <a:p>
            <a:r>
              <a:rPr lang="en-US" dirty="0">
                <a:latin typeface="Montserrat" panose="00000500000000000000" pitchFamily="2" charset="0"/>
              </a:rPr>
              <a:t>Respiratory Disease Clinic </a:t>
            </a:r>
          </a:p>
          <a:p>
            <a:r>
              <a:rPr lang="en-US" dirty="0">
                <a:latin typeface="Montserrat" panose="00000500000000000000" pitchFamily="2" charset="0"/>
              </a:rPr>
              <a:t>P: (915) 212-6609</a:t>
            </a:r>
          </a:p>
          <a:p>
            <a:r>
              <a:rPr lang="en-US" dirty="0">
                <a:latin typeface="Montserrat" panose="00000500000000000000" pitchFamily="2" charset="0"/>
              </a:rPr>
              <a:t>F: (915) 212-0172</a:t>
            </a:r>
          </a:p>
          <a:p>
            <a:r>
              <a:rPr lang="en-US" dirty="0">
                <a:latin typeface="Montserrat" panose="00000500000000000000" pitchFamily="2" charset="0"/>
              </a:rPr>
              <a:t>Website: www.elpasotexas.gov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9C3D2D-9A7F-124F-D896-86F2EDD90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24B46-88B0-F54F-971F-2168E11F14B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68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2ED83-C142-3B89-3473-59670C038904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070C0"/>
            </a:solidFill>
          </a:ln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Montserrat"/>
                <a:ea typeface="Segoe UI Black"/>
                <a:cs typeface="Posterama"/>
              </a:rPr>
              <a:t>O</a:t>
            </a:r>
            <a:r>
              <a:rPr lang="en-US" b="1" dirty="0">
                <a:solidFill>
                  <a:schemeClr val="tx1"/>
                </a:solidFill>
                <a:latin typeface="Montserrat"/>
                <a:ea typeface="Segoe UI Black"/>
                <a:cs typeface="Posterama"/>
              </a:rPr>
              <a:t>Objectives</a:t>
            </a:r>
            <a:r>
              <a:rPr lang="en-US" b="1" dirty="0">
                <a:solidFill>
                  <a:schemeClr val="bg1"/>
                </a:solidFill>
                <a:latin typeface="Montserrat"/>
                <a:ea typeface="Segoe UI Black"/>
                <a:cs typeface="Posterama"/>
              </a:rPr>
              <a:t>ctives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FC1B96-D3DA-D339-9400-3A0EBD4BF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24B46-88B0-F54F-971F-2168E11F14B4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48E5372-C4CF-6335-08A7-0E736B4A1CAF}"/>
              </a:ext>
            </a:extLst>
          </p:cNvPr>
          <p:cNvSpPr txBox="1">
            <a:spLocks/>
          </p:cNvSpPr>
          <p:nvPr/>
        </p:nvSpPr>
        <p:spPr>
          <a:xfrm>
            <a:off x="733886" y="1910178"/>
            <a:ext cx="10378251" cy="23884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Identify the role of your local public health in Tuberculosis (TB) prevention and care.</a:t>
            </a:r>
          </a:p>
          <a:p>
            <a:r>
              <a:rPr lang="en-US" dirty="0"/>
              <a:t>Discuss opportunities to collaborate with your local health department in the screening, testing, care and management of TB patients.</a:t>
            </a:r>
            <a:endParaRPr lang="en-US" dirty="0">
              <a:latin typeface="Montserrat Medium" pitchFamily="2" charset="0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D11A83-2913-7EA1-B625-61F85E9F8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023" y="3897039"/>
            <a:ext cx="4883792" cy="238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72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CFD56-C42A-A088-A182-D59A950AFFC4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accent2"/>
            </a:solidFill>
          </a:ln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Montserrat"/>
                <a:ea typeface="Segoe UI Black"/>
                <a:cs typeface="Posterama"/>
              </a:rPr>
              <a:t>Public Health Role in TB Prevention and Care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5140CA-25AD-9942-9B46-0519491B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24B46-88B0-F54F-971F-2168E11F14B4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06CD5A3-57EB-4AF0-9421-18C76F296A70}"/>
              </a:ext>
            </a:extLst>
          </p:cNvPr>
          <p:cNvSpPr txBox="1">
            <a:spLocks/>
          </p:cNvSpPr>
          <p:nvPr/>
        </p:nvSpPr>
        <p:spPr>
          <a:xfrm>
            <a:off x="733886" y="1910178"/>
            <a:ext cx="10378251" cy="43582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Evaluate, diagnose, and treat patients with active TB disease.</a:t>
            </a:r>
          </a:p>
          <a:p>
            <a:pPr marL="91440" marR="0" lvl="0" indent="-91440" algn="l" defTabSz="914400" rtl="0" eaLnBrk="1" fontAlgn="auto" latinLnBrk="0" hangingPunct="1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Interview patients with TB to identify individuals who may have been exposed to TB – contact investigations.</a:t>
            </a:r>
          </a:p>
          <a:p>
            <a:pPr marL="91440" marR="0" lvl="0" indent="-91440" algn="l" defTabSz="914400" rtl="0" eaLnBrk="1" fontAlgn="auto" latinLnBrk="0" hangingPunct="1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Find, test, and treat individuals who have been exposed to TB (LTBI and/or active TB disease).</a:t>
            </a:r>
          </a:p>
          <a:p>
            <a:pPr marL="91440" marR="0" lvl="0" indent="-91440" algn="l" defTabSz="914400" rtl="0" eaLnBrk="1" fontAlgn="auto" latinLnBrk="0" hangingPunct="1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Collaborate with entities outside of HD including hospitals, health care providers, laboratories, schools, correctional facilities including jails and ICE facilities and other sources.</a:t>
            </a:r>
          </a:p>
          <a:p>
            <a:pPr marL="91440" marR="0" lvl="0" indent="-91440" algn="l" defTabSz="914400" rtl="0" eaLnBrk="1" fontAlgn="auto" latinLnBrk="0" hangingPunct="1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Montserrat Medium" pitchFamily="2" charset="0"/>
              <a:ea typeface="+mn-ea"/>
              <a:cs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4CC490F-327C-712C-A09B-618D32570294}"/>
              </a:ext>
            </a:extLst>
          </p:cNvPr>
          <p:cNvSpPr txBox="1">
            <a:spLocks/>
          </p:cNvSpPr>
          <p:nvPr/>
        </p:nvSpPr>
        <p:spPr>
          <a:xfrm>
            <a:off x="886286" y="2062578"/>
            <a:ext cx="10378251" cy="38291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Evaluate, diagnose, and treat patients with active TB disease.</a:t>
            </a:r>
          </a:p>
          <a:p>
            <a:r>
              <a:rPr lang="en-US" dirty="0"/>
              <a:t>Interview patients with TB to identify individuals who may have been exposed to TB – contact investigations.</a:t>
            </a:r>
          </a:p>
          <a:p>
            <a:r>
              <a:rPr lang="en-US" dirty="0"/>
              <a:t>Find, test, and treat individuals who have been exposed to TB (LTBI and/or active TB disease).</a:t>
            </a:r>
          </a:p>
          <a:p>
            <a:r>
              <a:rPr lang="en-US" dirty="0"/>
              <a:t>Collaborate with entities outside of health dept including hospitals, health care providers, laboratories, schools, correctional facilities including jails and ICE facilities and other sources.</a:t>
            </a:r>
          </a:p>
          <a:p>
            <a:endParaRPr lang="en-US" dirty="0">
              <a:solidFill>
                <a:schemeClr val="bg1"/>
              </a:solidFill>
              <a:latin typeface="Montserrat Medium" pitchFamily="2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989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9EB88-B37C-C546-A2FE-DF4701F0F141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070C0"/>
            </a:solidFill>
          </a:ln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Montserrat"/>
                <a:ea typeface="Segoe UI Black"/>
                <a:cs typeface="Posterama"/>
              </a:rPr>
              <a:t>Public Health Role in TB Prevention and Care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A9D108-6F7F-9B9F-EA78-AAC303BCF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24B46-88B0-F54F-971F-2168E11F14B4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EBEA00-F172-B7A2-3317-0F71C2CF3F3A}"/>
              </a:ext>
            </a:extLst>
          </p:cNvPr>
          <p:cNvSpPr txBox="1"/>
          <p:nvPr/>
        </p:nvSpPr>
        <p:spPr>
          <a:xfrm>
            <a:off x="838200" y="2196444"/>
            <a:ext cx="105156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latin typeface="Calibri" panose="020F0502020204030204"/>
              </a:rPr>
              <a:t>Evaluate patients referred through the CDC’s Electronic Disease Notification (EDN) system and Status Adjusters (SA) through eMedical</a:t>
            </a:r>
          </a:p>
          <a:p>
            <a:pPr lvl="0"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latin typeface="Calibri" panose="020F0502020204030204"/>
              </a:rPr>
              <a:t>	* - </a:t>
            </a:r>
            <a:r>
              <a:rPr lang="en-US" sz="2400" dirty="0">
                <a:solidFill>
                  <a:srgbClr val="0070C0"/>
                </a:solidFill>
                <a:latin typeface="Calibri" panose="020F0502020204030204"/>
              </a:rPr>
              <a:t>B1s</a:t>
            </a:r>
            <a:r>
              <a:rPr lang="en-US" sz="2400" dirty="0">
                <a:solidFill>
                  <a:schemeClr val="tx1"/>
                </a:solidFill>
                <a:latin typeface="Calibri" panose="020F0502020204030204"/>
              </a:rPr>
              <a:t> – suspicion of potential TB disease</a:t>
            </a:r>
          </a:p>
          <a:p>
            <a:pPr lvl="0"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latin typeface="Calibri" panose="020F0502020204030204"/>
              </a:rPr>
              <a:t>	* - </a:t>
            </a:r>
            <a:r>
              <a:rPr lang="en-US" sz="2400" dirty="0">
                <a:solidFill>
                  <a:srgbClr val="00B050"/>
                </a:solidFill>
                <a:latin typeface="Calibri" panose="020F0502020204030204"/>
              </a:rPr>
              <a:t>B2s</a:t>
            </a:r>
            <a:r>
              <a:rPr lang="en-US" sz="2400" dirty="0">
                <a:solidFill>
                  <a:schemeClr val="tx1"/>
                </a:solidFill>
                <a:latin typeface="Calibri" panose="020F0502020204030204"/>
              </a:rPr>
              <a:t> – LTBI</a:t>
            </a:r>
          </a:p>
          <a:p>
            <a:pPr lvl="0"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latin typeface="Calibri" panose="020F0502020204030204"/>
              </a:rPr>
              <a:t>Screen, test and treat those in our community who have entered US on humanitarian VISAs who need TB tests.</a:t>
            </a:r>
          </a:p>
          <a:p>
            <a:pPr lvl="0"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latin typeface="Calibri" panose="020F0502020204030204"/>
              </a:rPr>
              <a:t>Educate communities and healthcare providers about TB and LTBI.</a:t>
            </a:r>
          </a:p>
          <a:p>
            <a:pPr lvl="0"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latin typeface="Calibri" panose="020F0502020204030204"/>
              </a:rPr>
              <a:t>Passive and active surveillance strategies for identifying TB cases.</a:t>
            </a:r>
          </a:p>
          <a:p>
            <a:pPr lvl="0"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latin typeface="Calibri" panose="020F0502020204030204"/>
              </a:rPr>
              <a:t>Reporting of suspected and confirmed TB cases.</a:t>
            </a:r>
          </a:p>
        </p:txBody>
      </p:sp>
    </p:spTree>
    <p:extLst>
      <p:ext uri="{BB962C8B-B14F-4D97-AF65-F5344CB8AC3E}">
        <p14:creationId xmlns:p14="http://schemas.microsoft.com/office/powerpoint/2010/main" val="4027413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F9ABE-8FB6-5C47-7EEC-D1A516BB2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2322" y="233125"/>
            <a:ext cx="5789478" cy="1483553"/>
          </a:xfrm>
          <a:ln w="28575">
            <a:solidFill>
              <a:srgbClr val="0070C0"/>
            </a:solidFill>
          </a:ln>
        </p:spPr>
        <p:txBody>
          <a:bodyPr/>
          <a:lstStyle/>
          <a:p>
            <a:r>
              <a:rPr lang="en-US" dirty="0">
                <a:latin typeface="Proxima Nova Medium"/>
              </a:rPr>
              <a:t>      CEPDPH STATS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7DD46E-CC8C-4704-0593-90B2F96E3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24B46-88B0-F54F-971F-2168E11F14B4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D9F6FA9-BC88-51A2-4E58-0748867399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135804"/>
              </p:ext>
            </p:extLst>
          </p:nvPr>
        </p:nvGraphicFramePr>
        <p:xfrm>
          <a:off x="8317375" y="3428116"/>
          <a:ext cx="3432425" cy="27090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4252">
                  <a:extLst>
                    <a:ext uri="{9D8B030D-6E8A-4147-A177-3AD203B41FA5}">
                      <a16:colId xmlns:a16="http://schemas.microsoft.com/office/drawing/2014/main" val="1412925002"/>
                    </a:ext>
                  </a:extLst>
                </a:gridCol>
                <a:gridCol w="1048173">
                  <a:extLst>
                    <a:ext uri="{9D8B030D-6E8A-4147-A177-3AD203B41FA5}">
                      <a16:colId xmlns:a16="http://schemas.microsoft.com/office/drawing/2014/main" val="1231412607"/>
                    </a:ext>
                  </a:extLst>
                </a:gridCol>
              </a:tblGrid>
              <a:tr h="445013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STATS 2025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7187052"/>
                  </a:ext>
                </a:extLst>
              </a:tr>
              <a:tr h="56601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ACTIVE TB CASES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128401"/>
                  </a:ext>
                </a:extLst>
              </a:tr>
              <a:tr h="566019">
                <a:tc>
                  <a:txBody>
                    <a:bodyPr/>
                    <a:lstStyle/>
                    <a:p>
                      <a:r>
                        <a:rPr lang="en-US" dirty="0"/>
                        <a:t>SUSPECTED OF TB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9005942"/>
                  </a:ext>
                </a:extLst>
              </a:tr>
              <a:tr h="566019">
                <a:tc>
                  <a:txBody>
                    <a:bodyPr/>
                    <a:lstStyle/>
                    <a:p>
                      <a:r>
                        <a:rPr lang="en-US" dirty="0"/>
                        <a:t>INITIATED LTBI TX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196279"/>
                  </a:ext>
                </a:extLst>
              </a:tr>
              <a:tr h="566019">
                <a:tc>
                  <a:txBody>
                    <a:bodyPr/>
                    <a:lstStyle/>
                    <a:p>
                      <a:r>
                        <a:rPr lang="en-US" dirty="0"/>
                        <a:t>REFUSED LTBI TX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6261274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571883E-B3B3-8029-785F-4906E3E480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054667"/>
              </p:ext>
            </p:extLst>
          </p:nvPr>
        </p:nvGraphicFramePr>
        <p:xfrm>
          <a:off x="4892322" y="1864540"/>
          <a:ext cx="3275291" cy="27113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0062">
                  <a:extLst>
                    <a:ext uri="{9D8B030D-6E8A-4147-A177-3AD203B41FA5}">
                      <a16:colId xmlns:a16="http://schemas.microsoft.com/office/drawing/2014/main" val="624640996"/>
                    </a:ext>
                  </a:extLst>
                </a:gridCol>
                <a:gridCol w="1065229">
                  <a:extLst>
                    <a:ext uri="{9D8B030D-6E8A-4147-A177-3AD203B41FA5}">
                      <a16:colId xmlns:a16="http://schemas.microsoft.com/office/drawing/2014/main" val="2648050399"/>
                    </a:ext>
                  </a:extLst>
                </a:gridCol>
              </a:tblGrid>
              <a:tr h="54600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STATS 2024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0301691"/>
                  </a:ext>
                </a:extLst>
              </a:tr>
              <a:tr h="541333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ACTIVE TB CASES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9236214"/>
                  </a:ext>
                </a:extLst>
              </a:tr>
              <a:tr h="541333">
                <a:tc>
                  <a:txBody>
                    <a:bodyPr/>
                    <a:lstStyle/>
                    <a:p>
                      <a:r>
                        <a:rPr lang="en-US" dirty="0"/>
                        <a:t>SUSPECTED OF TB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9522802"/>
                  </a:ext>
                </a:extLst>
              </a:tr>
              <a:tr h="541333">
                <a:tc>
                  <a:txBody>
                    <a:bodyPr/>
                    <a:lstStyle/>
                    <a:p>
                      <a:r>
                        <a:rPr lang="en-US" dirty="0"/>
                        <a:t>INITIATED LTBI TX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1771088"/>
                  </a:ext>
                </a:extLst>
              </a:tr>
              <a:tr h="541333">
                <a:tc>
                  <a:txBody>
                    <a:bodyPr/>
                    <a:lstStyle/>
                    <a:p>
                      <a:r>
                        <a:rPr lang="en-US" dirty="0"/>
                        <a:t>REFUSED LTBI TX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7351451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C1EF8E94-4AF1-6C7A-B8BF-563C75C3E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83" y="2244000"/>
            <a:ext cx="4596234" cy="30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068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E9562-2E0F-83DF-8E52-CBE56C4A7996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070C0"/>
            </a:solidFill>
          </a:ln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Montserrat"/>
                <a:ea typeface="Segoe UI Black"/>
                <a:cs typeface="Posterama"/>
              </a:rPr>
              <a:t>Opportunities for Collaboration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32493F-0705-2E26-0F83-457A86B9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24B46-88B0-F54F-971F-2168E11F14B4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90A8E0-04AD-0C80-D69D-C1140D87EA50}"/>
              </a:ext>
            </a:extLst>
          </p:cNvPr>
          <p:cNvSpPr txBox="1"/>
          <p:nvPr/>
        </p:nvSpPr>
        <p:spPr>
          <a:xfrm>
            <a:off x="838200" y="2110961"/>
            <a:ext cx="4487943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Early Detection and Screening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TB Testing and Diagnosis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Treatment and Medication Adherence</a:t>
            </a:r>
            <a:endParaRPr lang="en-US" sz="2000" dirty="0">
              <a:solidFill>
                <a:schemeClr val="tx1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Case Management and Support Services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TB Training and Capacity Building</a:t>
            </a:r>
            <a:endParaRPr lang="en-US" sz="2000" dirty="0">
              <a:solidFill>
                <a:schemeClr val="tx1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Surveillance and Reporting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Culturally Competent Care</a:t>
            </a:r>
            <a:endParaRPr lang="en-US" sz="2000" dirty="0">
              <a:solidFill>
                <a:schemeClr val="tx1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Community Education and Awareness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Emergency Response and Outbreak Management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9CF750-489B-F5AD-2ACB-B5F721A39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009" y="2110960"/>
            <a:ext cx="5509181" cy="34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42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D0668-BBCC-1D43-0A35-079B331F7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24B46-88B0-F54F-971F-2168E11F14B4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D69B233-62A4-1D9B-3244-587EC4687D77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accent2"/>
            </a:solidFill>
          </a:ln>
        </p:spPr>
        <p:txBody>
          <a:bodyPr/>
          <a:lstStyle/>
          <a:p>
            <a:r>
              <a:rPr lang="en-US" sz="4400" b="1" dirty="0">
                <a:latin typeface="Montserrat SemiBold" pitchFamily="2" charset="0"/>
                <a:cs typeface="Calibri Light"/>
              </a:rPr>
              <a:t>Early Detection and Screening –    2 Approaches for Detection of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A9C871-79E3-0DC8-458C-4764B53EB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067" y="1820164"/>
            <a:ext cx="8314441" cy="422956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990863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FFC14-F12E-E400-8F4C-DA5558533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388" y="365125"/>
            <a:ext cx="11006412" cy="1325563"/>
          </a:xfrm>
          <a:ln w="28575">
            <a:solidFill>
              <a:srgbClr val="0070C0"/>
            </a:solidFill>
          </a:ln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Montserrat"/>
                <a:ea typeface="Segoe UI Black"/>
                <a:cs typeface="Posterama"/>
              </a:rPr>
              <a:t>Referral Process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483FAC-326D-8B60-D3C8-9CE671776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24B46-88B0-F54F-971F-2168E11F14B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98AA902-9F21-2D68-A9CD-FF9B5C7C3DBE}"/>
              </a:ext>
            </a:extLst>
          </p:cNvPr>
          <p:cNvSpPr txBox="1">
            <a:spLocks/>
          </p:cNvSpPr>
          <p:nvPr/>
        </p:nvSpPr>
        <p:spPr>
          <a:xfrm>
            <a:off x="347388" y="1936750"/>
            <a:ext cx="5748612" cy="36045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Arial" panose="020B0604020202020204" pitchFamily="34" charset="0"/>
              <a:buNone/>
              <a:tabLst>
                <a:tab pos="457200" algn="l"/>
              </a:tabLst>
            </a:pPr>
            <a:r>
              <a:rPr lang="en-US" sz="2000" dirty="0"/>
              <a:t>Reporting TB disease or TB infection is required by state statutes.</a:t>
            </a:r>
            <a:endParaRPr lang="en-US" sz="2000" dirty="0"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b="1" dirty="0">
                <a:solidFill>
                  <a:srgbClr val="FF0000"/>
                </a:solidFill>
                <a:cs typeface="Times New Roman"/>
              </a:rPr>
              <a:t>Active TB patients</a:t>
            </a:r>
            <a:r>
              <a:rPr lang="en-US" sz="2000" b="1" dirty="0">
                <a:cs typeface="Times New Roman"/>
              </a:rPr>
              <a:t> </a:t>
            </a:r>
            <a:r>
              <a:rPr lang="en-US" sz="2000" dirty="0">
                <a:cs typeface="Times New Roman"/>
              </a:rPr>
              <a:t>– </a:t>
            </a:r>
            <a:r>
              <a:rPr lang="en-US" sz="2000" dirty="0">
                <a:highlight>
                  <a:srgbClr val="FFFF00"/>
                </a:highlight>
                <a:cs typeface="Times New Roman"/>
              </a:rPr>
              <a:t>Immediately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cs typeface="Times New Roman"/>
              </a:rPr>
              <a:t>Patients </a:t>
            </a:r>
            <a:r>
              <a:rPr lang="en-US" sz="2000" b="1" dirty="0">
                <a:solidFill>
                  <a:srgbClr val="FF0000"/>
                </a:solidFill>
                <a:cs typeface="Times New Roman"/>
              </a:rPr>
              <a:t>suspected</a:t>
            </a:r>
            <a:r>
              <a:rPr lang="en-US" sz="2000" b="1" dirty="0">
                <a:cs typeface="Times New Roman"/>
              </a:rPr>
              <a:t> </a:t>
            </a:r>
            <a:r>
              <a:rPr lang="en-US" sz="2000" dirty="0">
                <a:cs typeface="Times New Roman"/>
              </a:rPr>
              <a:t>of having active TB</a:t>
            </a:r>
            <a:r>
              <a:rPr lang="en-US" sz="2000" b="1" dirty="0">
                <a:solidFill>
                  <a:srgbClr val="FF0000"/>
                </a:solidFill>
                <a:cs typeface="Times New Roman"/>
              </a:rPr>
              <a:t> </a:t>
            </a:r>
            <a:r>
              <a:rPr lang="en-US" sz="2000" dirty="0">
                <a:cs typeface="Times New Roman"/>
              </a:rPr>
              <a:t>– </a:t>
            </a:r>
            <a:r>
              <a:rPr lang="en-US" sz="2000" dirty="0">
                <a:highlight>
                  <a:srgbClr val="FFFF00"/>
                </a:highlight>
                <a:cs typeface="Times New Roman"/>
              </a:rPr>
              <a:t>within 1 working day</a:t>
            </a:r>
            <a:endParaRPr lang="en-US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b="1" dirty="0">
                <a:solidFill>
                  <a:srgbClr val="00B050"/>
                </a:solidFill>
                <a:cs typeface="Times New Roman" panose="02020603050405020304" pitchFamily="18" charset="0"/>
              </a:rPr>
              <a:t>Latent TB Infection </a:t>
            </a:r>
            <a:r>
              <a:rPr lang="en-US" sz="2000" dirty="0">
                <a:cs typeface="Times New Roman" panose="02020603050405020304" pitchFamily="18" charset="0"/>
              </a:rPr>
              <a:t>– </a:t>
            </a:r>
            <a:r>
              <a:rPr lang="en-US" sz="2000" dirty="0">
                <a:highlight>
                  <a:srgbClr val="FFFF00"/>
                </a:highlight>
                <a:cs typeface="Times New Roman" panose="02020603050405020304" pitchFamily="18" charset="0"/>
              </a:rPr>
              <a:t>within 1 week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cs typeface="Times New Roman" panose="02020603050405020304" pitchFamily="18" charset="0"/>
              </a:rPr>
              <a:t>INCLUDE </a:t>
            </a:r>
            <a:r>
              <a:rPr lang="en-US" sz="2000" u="sng" dirty="0">
                <a:cs typeface="Times New Roman" panose="02020603050405020304" pitchFamily="18" charset="0"/>
              </a:rPr>
              <a:t>CXR report </a:t>
            </a:r>
            <a:r>
              <a:rPr lang="en-US" sz="2000" dirty="0">
                <a:cs typeface="Times New Roman" panose="02020603050405020304" pitchFamily="18" charset="0"/>
              </a:rPr>
              <a:t>and TB Test report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/>
              <a:t>Health Dept staff can act as a resource to let staff know exactly what is needed for reporting and follow-up.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b="1" dirty="0">
              <a:latin typeface="Montserrat Medium" pitchFamily="2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dirty="0">
              <a:solidFill>
                <a:schemeClr val="bg1"/>
              </a:solidFill>
              <a:latin typeface="Montserrat Medium" pitchFamily="2" charset="0"/>
              <a:cs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515AF7-D1DD-D649-3CAA-E5A1B8AD1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940" y="-48901"/>
            <a:ext cx="5102017" cy="21018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F890F3-093C-4888-C749-837C7A8C5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3941" y="1994389"/>
            <a:ext cx="5102016" cy="31927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E405F7-906E-E83E-ED71-F8424EE56A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6097" y="5187088"/>
            <a:ext cx="5049860" cy="167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03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D0EFDE-9095-FF40-6BCB-EAF46B20A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24B46-88B0-F54F-971F-2168E11F14B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ED14C5-C864-AABB-041D-0CF4E5F6DC75}"/>
              </a:ext>
            </a:extLst>
          </p:cNvPr>
          <p:cNvSpPr txBox="1"/>
          <p:nvPr/>
        </p:nvSpPr>
        <p:spPr>
          <a:xfrm>
            <a:off x="725865" y="260701"/>
            <a:ext cx="10001838" cy="1200329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sz="3600" b="1" dirty="0">
                <a:latin typeface="Montserrat"/>
                <a:ea typeface="Segoe UI Black"/>
                <a:cs typeface="Posterama"/>
              </a:rPr>
              <a:t>Medical Consultation </a:t>
            </a:r>
          </a:p>
          <a:p>
            <a:r>
              <a:rPr lang="en-US" sz="3600" b="1" dirty="0">
                <a:latin typeface="Montserrat"/>
                <a:ea typeface="Segoe UI Black"/>
                <a:cs typeface="Posterama"/>
              </a:rPr>
              <a:t>Opportunities</a:t>
            </a:r>
            <a:endParaRPr lang="en-US" sz="36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3E830B7-62EC-3F95-FB8E-84164000C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477" y="1727183"/>
            <a:ext cx="10378251" cy="4598683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1"/>
            <a:r>
              <a:rPr lang="en-US" sz="2000" dirty="0">
                <a:solidFill>
                  <a:schemeClr val="tx1"/>
                </a:solidFill>
                <a:latin typeface="Proxima Nova"/>
              </a:rPr>
              <a:t>Patients may have test results that are confusing or conflict with each other</a:t>
            </a:r>
            <a:endParaRPr lang="en-US" sz="20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r>
              <a:rPr lang="en-US" sz="2000" dirty="0">
                <a:solidFill>
                  <a:schemeClr val="tx1"/>
                </a:solidFill>
                <a:latin typeface="Proxima Nova"/>
              </a:rPr>
              <a:t> </a:t>
            </a:r>
            <a:r>
              <a:rPr lang="en-US" sz="2000" dirty="0">
                <a:solidFill>
                  <a:schemeClr val="bg1"/>
                </a:solidFill>
                <a:latin typeface="Proxima Nova"/>
              </a:rPr>
              <a:t>O  </a:t>
            </a:r>
            <a:r>
              <a:rPr lang="en-US" sz="2000" dirty="0">
                <a:solidFill>
                  <a:schemeClr val="tx1"/>
                </a:solidFill>
                <a:latin typeface="Proxima Nova"/>
              </a:rPr>
              <a:t>*Call CEPDPH TB Management Team for assistance with case review.</a:t>
            </a:r>
            <a:endParaRPr lang="en-US" sz="20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lvl="1"/>
            <a:r>
              <a:rPr lang="en-US" sz="2000" dirty="0">
                <a:solidFill>
                  <a:schemeClr val="tx1"/>
                </a:solidFill>
                <a:latin typeface="Proxima Nova"/>
              </a:rPr>
              <a:t>Patients may have complex co-morbidities, i.e. HIV, diabetes, cirrhosis</a:t>
            </a:r>
          </a:p>
          <a:p>
            <a:pPr marL="0" lvl="1" indent="0">
              <a:buNone/>
            </a:pPr>
            <a:r>
              <a:rPr lang="en-US" sz="2000" dirty="0">
                <a:solidFill>
                  <a:schemeClr val="tx1"/>
                </a:solidFill>
                <a:latin typeface="Proxima Nova"/>
              </a:rPr>
              <a:t>	*Assist in assessing medication regimen interactions.</a:t>
            </a:r>
          </a:p>
          <a:p>
            <a:pPr marL="0" lvl="1" indent="0">
              <a:buNone/>
            </a:pPr>
            <a:r>
              <a:rPr lang="en-US" sz="2000" dirty="0">
                <a:solidFill>
                  <a:schemeClr val="tx1"/>
                </a:solidFill>
                <a:latin typeface="Proxima Nova"/>
              </a:rPr>
              <a:t>	*Coordinate with TB expert consultants, i.e. Heartland</a:t>
            </a:r>
          </a:p>
          <a:p>
            <a:pPr marL="0" lvl="1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914400" lvl="2" indent="-342900"/>
            <a:r>
              <a:rPr lang="en-US" dirty="0">
                <a:solidFill>
                  <a:schemeClr val="tx1"/>
                </a:solidFill>
                <a:latin typeface="Proxima Nova"/>
              </a:rPr>
              <a:t>The Health Dept can assist with additional diagnostics:</a:t>
            </a:r>
          </a:p>
          <a:p>
            <a:pPr marL="0" lvl="4" indent="0">
              <a:buNone/>
            </a:pPr>
            <a:r>
              <a:rPr lang="en-US" sz="2000" dirty="0">
                <a:solidFill>
                  <a:schemeClr val="tx1"/>
                </a:solidFill>
                <a:latin typeface="Proxima Nova"/>
              </a:rPr>
              <a:t>	*sputum collection</a:t>
            </a:r>
          </a:p>
          <a:p>
            <a:pPr marL="0" lvl="4" indent="0">
              <a:buNone/>
            </a:pPr>
            <a:r>
              <a:rPr lang="en-US" sz="2000" dirty="0">
                <a:solidFill>
                  <a:schemeClr val="tx1"/>
                </a:solidFill>
                <a:latin typeface="Proxima Nova"/>
              </a:rPr>
              <a:t>	*specialized TB laboratories to support quicker diagnosis</a:t>
            </a:r>
          </a:p>
          <a:p>
            <a:pPr marL="0" lvl="4" indent="0">
              <a:buNone/>
            </a:pPr>
            <a:endParaRPr lang="en-US" sz="2000" dirty="0">
              <a:solidFill>
                <a:schemeClr val="tx1"/>
              </a:solidFill>
              <a:latin typeface="Proxima Nova"/>
            </a:endParaRPr>
          </a:p>
          <a:p>
            <a:pPr lvl="1"/>
            <a:r>
              <a:rPr lang="en-US" sz="2000" dirty="0">
                <a:solidFill>
                  <a:schemeClr val="tx1"/>
                </a:solidFill>
                <a:latin typeface="Proxima Nova"/>
              </a:rPr>
              <a:t>Patients with unclear history of treatment for TB or TB infection.</a:t>
            </a:r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27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1241</Words>
  <Application>Microsoft Office PowerPoint</Application>
  <PresentationFormat>Widescreen</PresentationFormat>
  <Paragraphs>173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Aptos</vt:lpstr>
      <vt:lpstr>Aptos Display</vt:lpstr>
      <vt:lpstr>Arial</vt:lpstr>
      <vt:lpstr>Calibri</vt:lpstr>
      <vt:lpstr>Montserrat</vt:lpstr>
      <vt:lpstr>Montserrat Medium</vt:lpstr>
      <vt:lpstr>Montserrat SemiBold</vt:lpstr>
      <vt:lpstr>Nunito</vt:lpstr>
      <vt:lpstr>Proxima Nova</vt:lpstr>
      <vt:lpstr>Proxima Nova Light</vt:lpstr>
      <vt:lpstr>Proxima Nova Medium</vt:lpstr>
      <vt:lpstr>Proxima Nova Semibold</vt:lpstr>
      <vt:lpstr>Symbol</vt:lpstr>
      <vt:lpstr>Times New Roman</vt:lpstr>
      <vt:lpstr>Office Theme</vt:lpstr>
      <vt:lpstr>Partnering with Public Health  Building Stronger Connections</vt:lpstr>
      <vt:lpstr>OObjectivesctives</vt:lpstr>
      <vt:lpstr>Public Health Role in TB Prevention and Care</vt:lpstr>
      <vt:lpstr>Public Health Role in TB Prevention and Care</vt:lpstr>
      <vt:lpstr>      CEPDPH STATS 2025</vt:lpstr>
      <vt:lpstr>Opportunities for Collaboration</vt:lpstr>
      <vt:lpstr>Early Detection and Screening –    2 Approaches for Detection of</vt:lpstr>
      <vt:lpstr>Referral Process</vt:lpstr>
      <vt:lpstr>PowerPoint Presentation</vt:lpstr>
      <vt:lpstr>Treatment and Medication Adherence</vt:lpstr>
      <vt:lpstr>Contact Investigations</vt:lpstr>
      <vt:lpstr>Opportunities for Training and Education</vt:lpstr>
      <vt:lpstr>TB Training and Capacity Building</vt:lpstr>
      <vt:lpstr>Emergency Response and Outbreak Management</vt:lpstr>
      <vt:lpstr>What the Health Dept Doesn’t Do</vt:lpstr>
      <vt:lpstr>How You Can Help Us</vt:lpstr>
      <vt:lpstr>Conclusion….</vt:lpstr>
      <vt:lpstr>Thank you!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Aguilar, Asa K.</dc:creator>
  <cp:lastModifiedBy>Wayne, Alysia</cp:lastModifiedBy>
  <cp:revision>95</cp:revision>
  <dcterms:created xsi:type="dcterms:W3CDTF">2024-11-14T19:40:39Z</dcterms:created>
  <dcterms:modified xsi:type="dcterms:W3CDTF">2025-09-22T16:30:52Z</dcterms:modified>
</cp:coreProperties>
</file>